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63" r:id="rId2"/>
    <p:sldMasterId id="2147483973" r:id="rId3"/>
  </p:sldMasterIdLst>
  <p:notesMasterIdLst>
    <p:notesMasterId r:id="rId53"/>
  </p:notesMasterIdLst>
  <p:handoutMasterIdLst>
    <p:handoutMasterId r:id="rId54"/>
  </p:handoutMasterIdLst>
  <p:sldIdLst>
    <p:sldId id="256" r:id="rId4"/>
    <p:sldId id="266" r:id="rId5"/>
    <p:sldId id="478" r:id="rId6"/>
    <p:sldId id="483" r:id="rId7"/>
    <p:sldId id="474" r:id="rId8"/>
    <p:sldId id="529" r:id="rId9"/>
    <p:sldId id="480" r:id="rId10"/>
    <p:sldId id="486" r:id="rId11"/>
    <p:sldId id="491" r:id="rId12"/>
    <p:sldId id="481" r:id="rId13"/>
    <p:sldId id="521" r:id="rId14"/>
    <p:sldId id="482" r:id="rId15"/>
    <p:sldId id="484" r:id="rId16"/>
    <p:sldId id="485" r:id="rId17"/>
    <p:sldId id="522" r:id="rId18"/>
    <p:sldId id="518" r:id="rId19"/>
    <p:sldId id="526" r:id="rId20"/>
    <p:sldId id="511" r:id="rId21"/>
    <p:sldId id="531" r:id="rId22"/>
    <p:sldId id="423" r:id="rId23"/>
    <p:sldId id="487" r:id="rId24"/>
    <p:sldId id="448" r:id="rId25"/>
    <p:sldId id="341" r:id="rId26"/>
    <p:sldId id="523" r:id="rId27"/>
    <p:sldId id="524" r:id="rId28"/>
    <p:sldId id="407" r:id="rId29"/>
    <p:sldId id="406" r:id="rId30"/>
    <p:sldId id="431" r:id="rId31"/>
    <p:sldId id="440" r:id="rId32"/>
    <p:sldId id="442" r:id="rId33"/>
    <p:sldId id="404" r:id="rId34"/>
    <p:sldId id="488" r:id="rId35"/>
    <p:sldId id="475" r:id="rId36"/>
    <p:sldId id="492" r:id="rId37"/>
    <p:sldId id="428" r:id="rId38"/>
    <p:sldId id="408" r:id="rId39"/>
    <p:sldId id="410" r:id="rId40"/>
    <p:sldId id="333" r:id="rId41"/>
    <p:sldId id="334" r:id="rId42"/>
    <p:sldId id="335" r:id="rId43"/>
    <p:sldId id="336" r:id="rId44"/>
    <p:sldId id="337" r:id="rId45"/>
    <p:sldId id="261" r:id="rId46"/>
    <p:sldId id="493" r:id="rId47"/>
    <p:sldId id="494" r:id="rId48"/>
    <p:sldId id="495" r:id="rId49"/>
    <p:sldId id="499" r:id="rId50"/>
    <p:sldId id="530" r:id="rId51"/>
    <p:sldId id="490" r:id="rId5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évidaction   " initials="R."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A380E9"/>
    <a:srgbClr val="2977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7" autoAdjust="0"/>
    <p:restoredTop sz="86684" autoAdjust="0"/>
  </p:normalViewPr>
  <p:slideViewPr>
    <p:cSldViewPr>
      <p:cViewPr>
        <p:scale>
          <a:sx n="116" d="100"/>
          <a:sy n="116" d="100"/>
        </p:scale>
        <p:origin x="-26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p:scale>
          <a:sx n="218" d="100"/>
          <a:sy n="218" d="100"/>
        </p:scale>
        <p:origin x="-2040" y="16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553E0-D9BD-4E16-8160-BEE256B30287}" type="doc">
      <dgm:prSet loTypeId="urn:microsoft.com/office/officeart/2005/8/layout/hProcess9" loCatId="process" qsTypeId="urn:microsoft.com/office/officeart/2005/8/quickstyle/simple1" qsCatId="simple" csTypeId="urn:microsoft.com/office/officeart/2005/8/colors/accent0_3" csCatId="mainScheme" phldr="1"/>
      <dgm:spPr/>
    </dgm:pt>
    <dgm:pt modelId="{A795CD49-985B-446D-9A67-3E19738DECCD}">
      <dgm:prSet phldrT="[Text]"/>
      <dgm:spPr>
        <a:solidFill>
          <a:schemeClr val="accent6">
            <a:lumMod val="75000"/>
          </a:schemeClr>
        </a:solidFill>
        <a:ln>
          <a:solidFill>
            <a:schemeClr val="accent6">
              <a:lumMod val="50000"/>
            </a:schemeClr>
          </a:solidFill>
        </a:ln>
      </dgm:spPr>
      <dgm:t>
        <a:bodyPr/>
        <a:lstStyle/>
        <a:p>
          <a:r>
            <a:rPr lang="fr-CA" noProof="0" dirty="0" smtClean="0">
              <a:latin typeface="Cambria"/>
              <a:cs typeface="Cambria"/>
            </a:rPr>
            <a:t>Étape 1 :  Rassembler </a:t>
          </a:r>
          <a:br>
            <a:rPr lang="fr-CA" noProof="0" dirty="0" smtClean="0">
              <a:latin typeface="Cambria"/>
              <a:cs typeface="Cambria"/>
            </a:rPr>
          </a:br>
          <a:r>
            <a:rPr lang="fr-CA" noProof="0" dirty="0" smtClean="0">
              <a:latin typeface="Cambria"/>
              <a:cs typeface="Cambria"/>
            </a:rPr>
            <a:t>les documents</a:t>
          </a:r>
          <a:endParaRPr lang="fr-CA" noProof="0" dirty="0">
            <a:latin typeface="Cambria"/>
            <a:cs typeface="Cambria"/>
          </a:endParaRPr>
        </a:p>
      </dgm:t>
    </dgm:pt>
    <dgm:pt modelId="{ABAF3A78-3FCA-4B81-A68D-56E4B06CE219}" type="parTrans" cxnId="{B279F10F-FA70-4B1B-A07E-FC9EE95A95D9}">
      <dgm:prSet/>
      <dgm:spPr/>
      <dgm:t>
        <a:bodyPr/>
        <a:lstStyle/>
        <a:p>
          <a:endParaRPr lang="en-CA"/>
        </a:p>
      </dgm:t>
    </dgm:pt>
    <dgm:pt modelId="{64E3CB80-6E5B-4B4F-8759-A24118393F7A}" type="sibTrans" cxnId="{B279F10F-FA70-4B1B-A07E-FC9EE95A95D9}">
      <dgm:prSet/>
      <dgm:spPr/>
      <dgm:t>
        <a:bodyPr/>
        <a:lstStyle/>
        <a:p>
          <a:endParaRPr lang="en-CA"/>
        </a:p>
      </dgm:t>
    </dgm:pt>
    <dgm:pt modelId="{4322863A-C02C-4903-A6A3-C49A65B02BB9}">
      <dgm:prSet phldrT="[Text]"/>
      <dgm:spPr>
        <a:solidFill>
          <a:schemeClr val="accent5">
            <a:lumMod val="50000"/>
          </a:schemeClr>
        </a:solidFill>
        <a:ln>
          <a:solidFill>
            <a:schemeClr val="accent5">
              <a:lumMod val="50000"/>
            </a:schemeClr>
          </a:solidFill>
        </a:ln>
      </dgm:spPr>
      <dgm:t>
        <a:bodyPr/>
        <a:lstStyle/>
        <a:p>
          <a:r>
            <a:rPr lang="fr-CA" noProof="0" dirty="0" smtClean="0">
              <a:latin typeface="Cambria"/>
              <a:cs typeface="Cambria"/>
            </a:rPr>
            <a:t>Étape 2 :  </a:t>
          </a:r>
        </a:p>
        <a:p>
          <a:r>
            <a:rPr lang="fr-CA" noProof="0" dirty="0" smtClean="0">
              <a:latin typeface="Cambria"/>
              <a:cs typeface="Cambria"/>
            </a:rPr>
            <a:t>Créer des activités d’apprentissage ciblées</a:t>
          </a:r>
          <a:endParaRPr lang="fr-CA" noProof="0" dirty="0">
            <a:latin typeface="Cambria"/>
            <a:cs typeface="Cambria"/>
          </a:endParaRPr>
        </a:p>
      </dgm:t>
    </dgm:pt>
    <dgm:pt modelId="{DFFB3C2E-4126-44CB-A3A4-8C7137792A53}" type="parTrans" cxnId="{B998D731-17C1-4D01-886F-E0C7460A9866}">
      <dgm:prSet/>
      <dgm:spPr/>
      <dgm:t>
        <a:bodyPr/>
        <a:lstStyle/>
        <a:p>
          <a:endParaRPr lang="en-CA"/>
        </a:p>
      </dgm:t>
    </dgm:pt>
    <dgm:pt modelId="{3A0B260B-265F-4FC9-9983-FECFC2935B3D}" type="sibTrans" cxnId="{B998D731-17C1-4D01-886F-E0C7460A9866}">
      <dgm:prSet/>
      <dgm:spPr/>
      <dgm:t>
        <a:bodyPr/>
        <a:lstStyle/>
        <a:p>
          <a:endParaRPr lang="en-CA"/>
        </a:p>
      </dgm:t>
    </dgm:pt>
    <dgm:pt modelId="{90663953-5321-4DA5-B13F-6835D1732F23}">
      <dgm:prSet phldrT="[Text]"/>
      <dgm:spPr>
        <a:solidFill>
          <a:schemeClr val="tx2">
            <a:lumMod val="90000"/>
            <a:lumOff val="10000"/>
          </a:schemeClr>
        </a:solidFill>
        <a:ln>
          <a:solidFill>
            <a:schemeClr val="tx2"/>
          </a:solidFill>
        </a:ln>
      </dgm:spPr>
      <dgm:t>
        <a:bodyPr/>
        <a:lstStyle/>
        <a:p>
          <a:r>
            <a:rPr lang="fr-CA" noProof="0" dirty="0" smtClean="0">
              <a:latin typeface="Cambria"/>
              <a:cs typeface="Cambria"/>
            </a:rPr>
            <a:t>Étape 3 :  </a:t>
          </a:r>
          <a:br>
            <a:rPr lang="fr-CA" noProof="0" dirty="0" smtClean="0">
              <a:latin typeface="Cambria"/>
              <a:cs typeface="Cambria"/>
            </a:rPr>
          </a:br>
          <a:r>
            <a:rPr lang="fr-CA" noProof="0" dirty="0" smtClean="0">
              <a:latin typeface="Cambria"/>
              <a:cs typeface="Cambria"/>
            </a:rPr>
            <a:t>Gérer les objectifs pédagogiques et la complexité des activités</a:t>
          </a:r>
          <a:endParaRPr lang="fr-CA" noProof="0" dirty="0">
            <a:latin typeface="Cambria"/>
            <a:cs typeface="Cambria"/>
          </a:endParaRPr>
        </a:p>
      </dgm:t>
    </dgm:pt>
    <dgm:pt modelId="{5E839C01-2C84-4A79-B162-92E3F1FE8A55}" type="parTrans" cxnId="{1CD34CB1-7692-4BF5-8A75-7028D3955553}">
      <dgm:prSet/>
      <dgm:spPr/>
      <dgm:t>
        <a:bodyPr/>
        <a:lstStyle/>
        <a:p>
          <a:endParaRPr lang="en-CA"/>
        </a:p>
      </dgm:t>
    </dgm:pt>
    <dgm:pt modelId="{7E6F3FE3-8CEC-4890-9568-A3037DBC4F72}" type="sibTrans" cxnId="{1CD34CB1-7692-4BF5-8A75-7028D3955553}">
      <dgm:prSet/>
      <dgm:spPr/>
      <dgm:t>
        <a:bodyPr/>
        <a:lstStyle/>
        <a:p>
          <a:endParaRPr lang="en-CA"/>
        </a:p>
      </dgm:t>
    </dgm:pt>
    <dgm:pt modelId="{DFEF37F9-DC0B-4D45-92B3-C648CEAC039A}" type="pres">
      <dgm:prSet presAssocID="{790553E0-D9BD-4E16-8160-BEE256B30287}" presName="CompostProcess" presStyleCnt="0">
        <dgm:presLayoutVars>
          <dgm:dir/>
          <dgm:resizeHandles val="exact"/>
        </dgm:presLayoutVars>
      </dgm:prSet>
      <dgm:spPr/>
    </dgm:pt>
    <dgm:pt modelId="{9DCDC721-68CF-4ACA-865F-B869B386FD5D}" type="pres">
      <dgm:prSet presAssocID="{790553E0-D9BD-4E16-8160-BEE256B30287}" presName="arrow" presStyleLbl="bgShp" presStyleIdx="0" presStyleCnt="1" custScaleX="117647"/>
      <dgm:spPr/>
    </dgm:pt>
    <dgm:pt modelId="{0873C923-E4D2-419D-A78E-094A90FA9497}" type="pres">
      <dgm:prSet presAssocID="{790553E0-D9BD-4E16-8160-BEE256B30287}" presName="linearProcess" presStyleCnt="0"/>
      <dgm:spPr/>
    </dgm:pt>
    <dgm:pt modelId="{9FB05D55-B92A-4346-920A-DCDD1F30945D}" type="pres">
      <dgm:prSet presAssocID="{A795CD49-985B-446D-9A67-3E19738DECCD}" presName="textNode" presStyleLbl="node1" presStyleIdx="0" presStyleCnt="3">
        <dgm:presLayoutVars>
          <dgm:bulletEnabled val="1"/>
        </dgm:presLayoutVars>
      </dgm:prSet>
      <dgm:spPr/>
      <dgm:t>
        <a:bodyPr/>
        <a:lstStyle/>
        <a:p>
          <a:endParaRPr lang="en-CA"/>
        </a:p>
      </dgm:t>
    </dgm:pt>
    <dgm:pt modelId="{87796308-83B4-4452-A2A9-F7A119A8CB32}" type="pres">
      <dgm:prSet presAssocID="{64E3CB80-6E5B-4B4F-8759-A24118393F7A}" presName="sibTrans" presStyleCnt="0"/>
      <dgm:spPr/>
    </dgm:pt>
    <dgm:pt modelId="{053CAD5D-274F-462D-B490-2FF86C7625A4}" type="pres">
      <dgm:prSet presAssocID="{4322863A-C02C-4903-A6A3-C49A65B02BB9}" presName="textNode" presStyleLbl="node1" presStyleIdx="1" presStyleCnt="3" custLinFactNeighborX="2402" custLinFactNeighborY="1347">
        <dgm:presLayoutVars>
          <dgm:bulletEnabled val="1"/>
        </dgm:presLayoutVars>
      </dgm:prSet>
      <dgm:spPr/>
      <dgm:t>
        <a:bodyPr/>
        <a:lstStyle/>
        <a:p>
          <a:endParaRPr lang="en-CA"/>
        </a:p>
      </dgm:t>
    </dgm:pt>
    <dgm:pt modelId="{05FB043E-1CCA-429E-A815-D61293E6D11D}" type="pres">
      <dgm:prSet presAssocID="{3A0B260B-265F-4FC9-9983-FECFC2935B3D}" presName="sibTrans" presStyleCnt="0"/>
      <dgm:spPr/>
    </dgm:pt>
    <dgm:pt modelId="{3FA0581D-0F70-4B36-8392-9C69304824A8}" type="pres">
      <dgm:prSet presAssocID="{90663953-5321-4DA5-B13F-6835D1732F23}" presName="textNode" presStyleLbl="node1" presStyleIdx="2" presStyleCnt="3">
        <dgm:presLayoutVars>
          <dgm:bulletEnabled val="1"/>
        </dgm:presLayoutVars>
      </dgm:prSet>
      <dgm:spPr/>
      <dgm:t>
        <a:bodyPr/>
        <a:lstStyle/>
        <a:p>
          <a:endParaRPr lang="en-CA"/>
        </a:p>
      </dgm:t>
    </dgm:pt>
  </dgm:ptLst>
  <dgm:cxnLst>
    <dgm:cxn modelId="{B279F10F-FA70-4B1B-A07E-FC9EE95A95D9}" srcId="{790553E0-D9BD-4E16-8160-BEE256B30287}" destId="{A795CD49-985B-446D-9A67-3E19738DECCD}" srcOrd="0" destOrd="0" parTransId="{ABAF3A78-3FCA-4B81-A68D-56E4B06CE219}" sibTransId="{64E3CB80-6E5B-4B4F-8759-A24118393F7A}"/>
    <dgm:cxn modelId="{1CD34CB1-7692-4BF5-8A75-7028D3955553}" srcId="{790553E0-D9BD-4E16-8160-BEE256B30287}" destId="{90663953-5321-4DA5-B13F-6835D1732F23}" srcOrd="2" destOrd="0" parTransId="{5E839C01-2C84-4A79-B162-92E3F1FE8A55}" sibTransId="{7E6F3FE3-8CEC-4890-9568-A3037DBC4F72}"/>
    <dgm:cxn modelId="{B998D731-17C1-4D01-886F-E0C7460A9866}" srcId="{790553E0-D9BD-4E16-8160-BEE256B30287}" destId="{4322863A-C02C-4903-A6A3-C49A65B02BB9}" srcOrd="1" destOrd="0" parTransId="{DFFB3C2E-4126-44CB-A3A4-8C7137792A53}" sibTransId="{3A0B260B-265F-4FC9-9983-FECFC2935B3D}"/>
    <dgm:cxn modelId="{F9863645-3B41-5641-B632-89146BEA858B}" type="presOf" srcId="{90663953-5321-4DA5-B13F-6835D1732F23}" destId="{3FA0581D-0F70-4B36-8392-9C69304824A8}" srcOrd="0" destOrd="0" presId="urn:microsoft.com/office/officeart/2005/8/layout/hProcess9"/>
    <dgm:cxn modelId="{7E57CA2A-281A-0942-A6CE-EA5F683672B0}" type="presOf" srcId="{4322863A-C02C-4903-A6A3-C49A65B02BB9}" destId="{053CAD5D-274F-462D-B490-2FF86C7625A4}" srcOrd="0" destOrd="0" presId="urn:microsoft.com/office/officeart/2005/8/layout/hProcess9"/>
    <dgm:cxn modelId="{08B64A56-F780-A948-9A52-FCFC995FC168}" type="presOf" srcId="{A795CD49-985B-446D-9A67-3E19738DECCD}" destId="{9FB05D55-B92A-4346-920A-DCDD1F30945D}" srcOrd="0" destOrd="0" presId="urn:microsoft.com/office/officeart/2005/8/layout/hProcess9"/>
    <dgm:cxn modelId="{85DA1B70-4BE3-5E45-B9FB-C8FD9A0C52E7}" type="presOf" srcId="{790553E0-D9BD-4E16-8160-BEE256B30287}" destId="{DFEF37F9-DC0B-4D45-92B3-C648CEAC039A}" srcOrd="0" destOrd="0" presId="urn:microsoft.com/office/officeart/2005/8/layout/hProcess9"/>
    <dgm:cxn modelId="{EDE0E0E8-2466-A043-ACE8-4779F6552DE8}" type="presParOf" srcId="{DFEF37F9-DC0B-4D45-92B3-C648CEAC039A}" destId="{9DCDC721-68CF-4ACA-865F-B869B386FD5D}" srcOrd="0" destOrd="0" presId="urn:microsoft.com/office/officeart/2005/8/layout/hProcess9"/>
    <dgm:cxn modelId="{96645998-3A6D-A941-9997-62DE14103953}" type="presParOf" srcId="{DFEF37F9-DC0B-4D45-92B3-C648CEAC039A}" destId="{0873C923-E4D2-419D-A78E-094A90FA9497}" srcOrd="1" destOrd="0" presId="urn:microsoft.com/office/officeart/2005/8/layout/hProcess9"/>
    <dgm:cxn modelId="{F443729E-6857-BF45-9A07-39058791F50D}" type="presParOf" srcId="{0873C923-E4D2-419D-A78E-094A90FA9497}" destId="{9FB05D55-B92A-4346-920A-DCDD1F30945D}" srcOrd="0" destOrd="0" presId="urn:microsoft.com/office/officeart/2005/8/layout/hProcess9"/>
    <dgm:cxn modelId="{85A6FC80-1C31-094D-9DC8-562D8E9F1C9D}" type="presParOf" srcId="{0873C923-E4D2-419D-A78E-094A90FA9497}" destId="{87796308-83B4-4452-A2A9-F7A119A8CB32}" srcOrd="1" destOrd="0" presId="urn:microsoft.com/office/officeart/2005/8/layout/hProcess9"/>
    <dgm:cxn modelId="{DA01DA11-47F6-494F-84B0-0BFAB8943539}" type="presParOf" srcId="{0873C923-E4D2-419D-A78E-094A90FA9497}" destId="{053CAD5D-274F-462D-B490-2FF86C7625A4}" srcOrd="2" destOrd="0" presId="urn:microsoft.com/office/officeart/2005/8/layout/hProcess9"/>
    <dgm:cxn modelId="{B38BE251-34C0-5942-8475-CC3C513EDC1F}" type="presParOf" srcId="{0873C923-E4D2-419D-A78E-094A90FA9497}" destId="{05FB043E-1CCA-429E-A815-D61293E6D11D}" srcOrd="3" destOrd="0" presId="urn:microsoft.com/office/officeart/2005/8/layout/hProcess9"/>
    <dgm:cxn modelId="{00F387BF-01F7-0A45-92EF-89EE20781387}" type="presParOf" srcId="{0873C923-E4D2-419D-A78E-094A90FA9497}" destId="{3FA0581D-0F70-4B36-8392-9C69304824A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0553E0-D9BD-4E16-8160-BEE256B30287}" type="doc">
      <dgm:prSet loTypeId="urn:microsoft.com/office/officeart/2005/8/layout/hProcess9" loCatId="process" qsTypeId="urn:microsoft.com/office/officeart/2005/8/quickstyle/simple1" qsCatId="simple" csTypeId="urn:microsoft.com/office/officeart/2005/8/colors/accent0_3" csCatId="mainScheme" phldr="1"/>
      <dgm:spPr/>
    </dgm:pt>
    <dgm:pt modelId="{A795CD49-985B-446D-9A67-3E19738DECCD}">
      <dgm:prSet phldrT="[Text]"/>
      <dgm:spPr>
        <a:solidFill>
          <a:schemeClr val="accent6">
            <a:lumMod val="75000"/>
          </a:schemeClr>
        </a:solidFill>
        <a:ln>
          <a:solidFill>
            <a:schemeClr val="accent6">
              <a:lumMod val="50000"/>
            </a:schemeClr>
          </a:solidFill>
        </a:ln>
      </dgm:spPr>
      <dgm:t>
        <a:bodyPr/>
        <a:lstStyle/>
        <a:p>
          <a:r>
            <a:rPr lang="fr-CA" noProof="0" dirty="0" smtClean="0">
              <a:latin typeface="Cambria"/>
              <a:cs typeface="Cambria"/>
            </a:rPr>
            <a:t>Étape 1 :  Rassembler </a:t>
          </a:r>
          <a:br>
            <a:rPr lang="fr-CA" noProof="0" dirty="0" smtClean="0">
              <a:latin typeface="Cambria"/>
              <a:cs typeface="Cambria"/>
            </a:rPr>
          </a:br>
          <a:r>
            <a:rPr lang="fr-CA" noProof="0" dirty="0" smtClean="0">
              <a:latin typeface="Cambria"/>
              <a:cs typeface="Cambria"/>
            </a:rPr>
            <a:t>les documents</a:t>
          </a:r>
          <a:endParaRPr lang="fr-CA" noProof="0" dirty="0">
            <a:latin typeface="Cambria"/>
            <a:cs typeface="Cambria"/>
          </a:endParaRPr>
        </a:p>
      </dgm:t>
    </dgm:pt>
    <dgm:pt modelId="{ABAF3A78-3FCA-4B81-A68D-56E4B06CE219}" type="parTrans" cxnId="{B279F10F-FA70-4B1B-A07E-FC9EE95A95D9}">
      <dgm:prSet/>
      <dgm:spPr/>
      <dgm:t>
        <a:bodyPr/>
        <a:lstStyle/>
        <a:p>
          <a:endParaRPr lang="en-CA"/>
        </a:p>
      </dgm:t>
    </dgm:pt>
    <dgm:pt modelId="{64E3CB80-6E5B-4B4F-8759-A24118393F7A}" type="sibTrans" cxnId="{B279F10F-FA70-4B1B-A07E-FC9EE95A95D9}">
      <dgm:prSet/>
      <dgm:spPr/>
      <dgm:t>
        <a:bodyPr/>
        <a:lstStyle/>
        <a:p>
          <a:endParaRPr lang="en-CA"/>
        </a:p>
      </dgm:t>
    </dgm:pt>
    <dgm:pt modelId="{4322863A-C02C-4903-A6A3-C49A65B02BB9}">
      <dgm:prSet phldrT="[Text]"/>
      <dgm:spPr>
        <a:solidFill>
          <a:schemeClr val="accent5">
            <a:lumMod val="50000"/>
          </a:schemeClr>
        </a:solidFill>
        <a:ln>
          <a:solidFill>
            <a:schemeClr val="accent5">
              <a:lumMod val="50000"/>
            </a:schemeClr>
          </a:solidFill>
        </a:ln>
      </dgm:spPr>
      <dgm:t>
        <a:bodyPr/>
        <a:lstStyle/>
        <a:p>
          <a:r>
            <a:rPr lang="fr-CA" noProof="0" dirty="0" smtClean="0">
              <a:latin typeface="Cambria"/>
              <a:cs typeface="Cambria"/>
            </a:rPr>
            <a:t>Étape 2 :  </a:t>
          </a:r>
          <a:br>
            <a:rPr lang="fr-CA" noProof="0" dirty="0" smtClean="0">
              <a:latin typeface="Cambria"/>
              <a:cs typeface="Cambria"/>
            </a:rPr>
          </a:br>
          <a:r>
            <a:rPr lang="fr-CA" noProof="0" dirty="0" smtClean="0">
              <a:latin typeface="Cambria"/>
              <a:cs typeface="Cambria"/>
            </a:rPr>
            <a:t>Créer des activités d’apprentissage ciblées</a:t>
          </a:r>
          <a:endParaRPr lang="fr-CA" noProof="0" dirty="0">
            <a:latin typeface="Cambria"/>
            <a:cs typeface="Cambria"/>
          </a:endParaRPr>
        </a:p>
      </dgm:t>
    </dgm:pt>
    <dgm:pt modelId="{DFFB3C2E-4126-44CB-A3A4-8C7137792A53}" type="parTrans" cxnId="{B998D731-17C1-4D01-886F-E0C7460A9866}">
      <dgm:prSet/>
      <dgm:spPr/>
      <dgm:t>
        <a:bodyPr/>
        <a:lstStyle/>
        <a:p>
          <a:endParaRPr lang="en-CA"/>
        </a:p>
      </dgm:t>
    </dgm:pt>
    <dgm:pt modelId="{3A0B260B-265F-4FC9-9983-FECFC2935B3D}" type="sibTrans" cxnId="{B998D731-17C1-4D01-886F-E0C7460A9866}">
      <dgm:prSet/>
      <dgm:spPr/>
      <dgm:t>
        <a:bodyPr/>
        <a:lstStyle/>
        <a:p>
          <a:endParaRPr lang="en-CA"/>
        </a:p>
      </dgm:t>
    </dgm:pt>
    <dgm:pt modelId="{90663953-5321-4DA5-B13F-6835D1732F23}">
      <dgm:prSet phldrT="[Text]"/>
      <dgm:spPr>
        <a:solidFill>
          <a:schemeClr val="tx2">
            <a:lumMod val="90000"/>
            <a:lumOff val="10000"/>
          </a:schemeClr>
        </a:solidFill>
        <a:ln>
          <a:solidFill>
            <a:schemeClr val="tx2"/>
          </a:solidFill>
        </a:ln>
      </dgm:spPr>
      <dgm:t>
        <a:bodyPr/>
        <a:lstStyle/>
        <a:p>
          <a:r>
            <a:rPr lang="fr-CA" noProof="0" dirty="0" smtClean="0">
              <a:latin typeface="Cambria"/>
              <a:cs typeface="Cambria"/>
            </a:rPr>
            <a:t>Étape 3 :  </a:t>
          </a:r>
          <a:br>
            <a:rPr lang="fr-CA" noProof="0" dirty="0" smtClean="0">
              <a:latin typeface="Cambria"/>
              <a:cs typeface="Cambria"/>
            </a:rPr>
          </a:br>
          <a:r>
            <a:rPr lang="fr-CA" noProof="0" dirty="0" smtClean="0">
              <a:latin typeface="Cambria"/>
              <a:cs typeface="Cambria"/>
            </a:rPr>
            <a:t>Gérer les objectifs pédagogiques et la complexité des activités</a:t>
          </a:r>
          <a:endParaRPr lang="fr-CA" noProof="0" dirty="0">
            <a:latin typeface="Cambria"/>
            <a:cs typeface="Cambria"/>
          </a:endParaRPr>
        </a:p>
      </dgm:t>
    </dgm:pt>
    <dgm:pt modelId="{5E839C01-2C84-4A79-B162-92E3F1FE8A55}" type="parTrans" cxnId="{1CD34CB1-7692-4BF5-8A75-7028D3955553}">
      <dgm:prSet/>
      <dgm:spPr/>
      <dgm:t>
        <a:bodyPr/>
        <a:lstStyle/>
        <a:p>
          <a:endParaRPr lang="en-CA"/>
        </a:p>
      </dgm:t>
    </dgm:pt>
    <dgm:pt modelId="{7E6F3FE3-8CEC-4890-9568-A3037DBC4F72}" type="sibTrans" cxnId="{1CD34CB1-7692-4BF5-8A75-7028D3955553}">
      <dgm:prSet/>
      <dgm:spPr/>
      <dgm:t>
        <a:bodyPr/>
        <a:lstStyle/>
        <a:p>
          <a:endParaRPr lang="en-CA"/>
        </a:p>
      </dgm:t>
    </dgm:pt>
    <dgm:pt modelId="{DFEF37F9-DC0B-4D45-92B3-C648CEAC039A}" type="pres">
      <dgm:prSet presAssocID="{790553E0-D9BD-4E16-8160-BEE256B30287}" presName="CompostProcess" presStyleCnt="0">
        <dgm:presLayoutVars>
          <dgm:dir/>
          <dgm:resizeHandles val="exact"/>
        </dgm:presLayoutVars>
      </dgm:prSet>
      <dgm:spPr/>
    </dgm:pt>
    <dgm:pt modelId="{9DCDC721-68CF-4ACA-865F-B869B386FD5D}" type="pres">
      <dgm:prSet presAssocID="{790553E0-D9BD-4E16-8160-BEE256B30287}" presName="arrow" presStyleLbl="bgShp" presStyleIdx="0" presStyleCnt="1" custScaleX="117647"/>
      <dgm:spPr/>
    </dgm:pt>
    <dgm:pt modelId="{0873C923-E4D2-419D-A78E-094A90FA9497}" type="pres">
      <dgm:prSet presAssocID="{790553E0-D9BD-4E16-8160-BEE256B30287}" presName="linearProcess" presStyleCnt="0"/>
      <dgm:spPr/>
    </dgm:pt>
    <dgm:pt modelId="{9FB05D55-B92A-4346-920A-DCDD1F30945D}" type="pres">
      <dgm:prSet presAssocID="{A795CD49-985B-446D-9A67-3E19738DECCD}" presName="textNode" presStyleLbl="node1" presStyleIdx="0" presStyleCnt="3">
        <dgm:presLayoutVars>
          <dgm:bulletEnabled val="1"/>
        </dgm:presLayoutVars>
      </dgm:prSet>
      <dgm:spPr/>
      <dgm:t>
        <a:bodyPr/>
        <a:lstStyle/>
        <a:p>
          <a:endParaRPr lang="en-CA"/>
        </a:p>
      </dgm:t>
    </dgm:pt>
    <dgm:pt modelId="{87796308-83B4-4452-A2A9-F7A119A8CB32}" type="pres">
      <dgm:prSet presAssocID="{64E3CB80-6E5B-4B4F-8759-A24118393F7A}" presName="sibTrans" presStyleCnt="0"/>
      <dgm:spPr/>
    </dgm:pt>
    <dgm:pt modelId="{053CAD5D-274F-462D-B490-2FF86C7625A4}" type="pres">
      <dgm:prSet presAssocID="{4322863A-C02C-4903-A6A3-C49A65B02BB9}" presName="textNode" presStyleLbl="node1" presStyleIdx="1" presStyleCnt="3" custLinFactNeighborX="2402" custLinFactNeighborY="1347">
        <dgm:presLayoutVars>
          <dgm:bulletEnabled val="1"/>
        </dgm:presLayoutVars>
      </dgm:prSet>
      <dgm:spPr/>
      <dgm:t>
        <a:bodyPr/>
        <a:lstStyle/>
        <a:p>
          <a:endParaRPr lang="en-CA"/>
        </a:p>
      </dgm:t>
    </dgm:pt>
    <dgm:pt modelId="{05FB043E-1CCA-429E-A815-D61293E6D11D}" type="pres">
      <dgm:prSet presAssocID="{3A0B260B-265F-4FC9-9983-FECFC2935B3D}" presName="sibTrans" presStyleCnt="0"/>
      <dgm:spPr/>
    </dgm:pt>
    <dgm:pt modelId="{3FA0581D-0F70-4B36-8392-9C69304824A8}" type="pres">
      <dgm:prSet presAssocID="{90663953-5321-4DA5-B13F-6835D1732F23}" presName="textNode" presStyleLbl="node1" presStyleIdx="2" presStyleCnt="3">
        <dgm:presLayoutVars>
          <dgm:bulletEnabled val="1"/>
        </dgm:presLayoutVars>
      </dgm:prSet>
      <dgm:spPr/>
      <dgm:t>
        <a:bodyPr/>
        <a:lstStyle/>
        <a:p>
          <a:endParaRPr lang="en-CA"/>
        </a:p>
      </dgm:t>
    </dgm:pt>
  </dgm:ptLst>
  <dgm:cxnLst>
    <dgm:cxn modelId="{B279F10F-FA70-4B1B-A07E-FC9EE95A95D9}" srcId="{790553E0-D9BD-4E16-8160-BEE256B30287}" destId="{A795CD49-985B-446D-9A67-3E19738DECCD}" srcOrd="0" destOrd="0" parTransId="{ABAF3A78-3FCA-4B81-A68D-56E4B06CE219}" sibTransId="{64E3CB80-6E5B-4B4F-8759-A24118393F7A}"/>
    <dgm:cxn modelId="{9DF1EB69-336D-F34F-8EA1-9F41392A8B86}" type="presOf" srcId="{790553E0-D9BD-4E16-8160-BEE256B30287}" destId="{DFEF37F9-DC0B-4D45-92B3-C648CEAC039A}" srcOrd="0" destOrd="0" presId="urn:microsoft.com/office/officeart/2005/8/layout/hProcess9"/>
    <dgm:cxn modelId="{A34C2925-A00A-9E4E-BE94-39706C894177}" type="presOf" srcId="{90663953-5321-4DA5-B13F-6835D1732F23}" destId="{3FA0581D-0F70-4B36-8392-9C69304824A8}" srcOrd="0" destOrd="0" presId="urn:microsoft.com/office/officeart/2005/8/layout/hProcess9"/>
    <dgm:cxn modelId="{1CD34CB1-7692-4BF5-8A75-7028D3955553}" srcId="{790553E0-D9BD-4E16-8160-BEE256B30287}" destId="{90663953-5321-4DA5-B13F-6835D1732F23}" srcOrd="2" destOrd="0" parTransId="{5E839C01-2C84-4A79-B162-92E3F1FE8A55}" sibTransId="{7E6F3FE3-8CEC-4890-9568-A3037DBC4F72}"/>
    <dgm:cxn modelId="{B998D731-17C1-4D01-886F-E0C7460A9866}" srcId="{790553E0-D9BD-4E16-8160-BEE256B30287}" destId="{4322863A-C02C-4903-A6A3-C49A65B02BB9}" srcOrd="1" destOrd="0" parTransId="{DFFB3C2E-4126-44CB-A3A4-8C7137792A53}" sibTransId="{3A0B260B-265F-4FC9-9983-FECFC2935B3D}"/>
    <dgm:cxn modelId="{02DD8E7E-67CC-0847-BEF5-2414CFB9CFF0}" type="presOf" srcId="{4322863A-C02C-4903-A6A3-C49A65B02BB9}" destId="{053CAD5D-274F-462D-B490-2FF86C7625A4}" srcOrd="0" destOrd="0" presId="urn:microsoft.com/office/officeart/2005/8/layout/hProcess9"/>
    <dgm:cxn modelId="{AEFAB304-E358-2949-A2F3-03C61DB73E5E}" type="presOf" srcId="{A795CD49-985B-446D-9A67-3E19738DECCD}" destId="{9FB05D55-B92A-4346-920A-DCDD1F30945D}" srcOrd="0" destOrd="0" presId="urn:microsoft.com/office/officeart/2005/8/layout/hProcess9"/>
    <dgm:cxn modelId="{1644083D-7B12-0349-A87F-662DE90F9949}" type="presParOf" srcId="{DFEF37F9-DC0B-4D45-92B3-C648CEAC039A}" destId="{9DCDC721-68CF-4ACA-865F-B869B386FD5D}" srcOrd="0" destOrd="0" presId="urn:microsoft.com/office/officeart/2005/8/layout/hProcess9"/>
    <dgm:cxn modelId="{C05F292A-8D39-C04B-A890-BFBF195355E1}" type="presParOf" srcId="{DFEF37F9-DC0B-4D45-92B3-C648CEAC039A}" destId="{0873C923-E4D2-419D-A78E-094A90FA9497}" srcOrd="1" destOrd="0" presId="urn:microsoft.com/office/officeart/2005/8/layout/hProcess9"/>
    <dgm:cxn modelId="{00AAD59E-9DEE-0A44-BE8A-981D34ED27AF}" type="presParOf" srcId="{0873C923-E4D2-419D-A78E-094A90FA9497}" destId="{9FB05D55-B92A-4346-920A-DCDD1F30945D}" srcOrd="0" destOrd="0" presId="urn:microsoft.com/office/officeart/2005/8/layout/hProcess9"/>
    <dgm:cxn modelId="{04CFC342-71C0-7644-9409-7665A9FE5C31}" type="presParOf" srcId="{0873C923-E4D2-419D-A78E-094A90FA9497}" destId="{87796308-83B4-4452-A2A9-F7A119A8CB32}" srcOrd="1" destOrd="0" presId="urn:microsoft.com/office/officeart/2005/8/layout/hProcess9"/>
    <dgm:cxn modelId="{F059BC49-8BEC-FC4B-84FD-8927F596DD7D}" type="presParOf" srcId="{0873C923-E4D2-419D-A78E-094A90FA9497}" destId="{053CAD5D-274F-462D-B490-2FF86C7625A4}" srcOrd="2" destOrd="0" presId="urn:microsoft.com/office/officeart/2005/8/layout/hProcess9"/>
    <dgm:cxn modelId="{9AF96468-0DF4-D14A-AD74-81E462516F7F}" type="presParOf" srcId="{0873C923-E4D2-419D-A78E-094A90FA9497}" destId="{05FB043E-1CCA-429E-A815-D61293E6D11D}" srcOrd="3" destOrd="0" presId="urn:microsoft.com/office/officeart/2005/8/layout/hProcess9"/>
    <dgm:cxn modelId="{4CDAFCFC-A7C1-A742-8F62-AA603639348A}" type="presParOf" srcId="{0873C923-E4D2-419D-A78E-094A90FA9497}" destId="{3FA0581D-0F70-4B36-8392-9C69304824A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0553E0-D9BD-4E16-8160-BEE256B30287}" type="doc">
      <dgm:prSet loTypeId="urn:microsoft.com/office/officeart/2005/8/layout/hProcess9" loCatId="process" qsTypeId="urn:microsoft.com/office/officeart/2005/8/quickstyle/simple1" qsCatId="simple" csTypeId="urn:microsoft.com/office/officeart/2005/8/colors/accent0_3" csCatId="mainScheme" phldr="1"/>
      <dgm:spPr/>
    </dgm:pt>
    <dgm:pt modelId="{A795CD49-985B-446D-9A67-3E19738DECCD}">
      <dgm:prSet phldrT="[Text]"/>
      <dgm:spPr>
        <a:solidFill>
          <a:schemeClr val="accent6">
            <a:lumMod val="75000"/>
          </a:schemeClr>
        </a:solidFill>
        <a:ln>
          <a:solidFill>
            <a:schemeClr val="accent6">
              <a:lumMod val="50000"/>
            </a:schemeClr>
          </a:solidFill>
        </a:ln>
      </dgm:spPr>
      <dgm:t>
        <a:bodyPr/>
        <a:lstStyle/>
        <a:p>
          <a:r>
            <a:rPr lang="fr-CA" noProof="0" dirty="0" smtClean="0">
              <a:latin typeface="Cambria"/>
              <a:cs typeface="Cambria"/>
            </a:rPr>
            <a:t>Étape 1 :  Rassembler </a:t>
          </a:r>
          <a:br>
            <a:rPr lang="fr-CA" noProof="0" dirty="0" smtClean="0">
              <a:latin typeface="Cambria"/>
              <a:cs typeface="Cambria"/>
            </a:rPr>
          </a:br>
          <a:r>
            <a:rPr lang="fr-CA" noProof="0" dirty="0" smtClean="0">
              <a:latin typeface="Cambria"/>
              <a:cs typeface="Cambria"/>
            </a:rPr>
            <a:t>les documents</a:t>
          </a:r>
          <a:endParaRPr lang="fr-CA" noProof="0" dirty="0">
            <a:latin typeface="Cambria"/>
            <a:cs typeface="Cambria"/>
          </a:endParaRPr>
        </a:p>
      </dgm:t>
    </dgm:pt>
    <dgm:pt modelId="{ABAF3A78-3FCA-4B81-A68D-56E4B06CE219}" type="parTrans" cxnId="{B279F10F-FA70-4B1B-A07E-FC9EE95A95D9}">
      <dgm:prSet/>
      <dgm:spPr/>
      <dgm:t>
        <a:bodyPr/>
        <a:lstStyle/>
        <a:p>
          <a:endParaRPr lang="en-CA"/>
        </a:p>
      </dgm:t>
    </dgm:pt>
    <dgm:pt modelId="{64E3CB80-6E5B-4B4F-8759-A24118393F7A}" type="sibTrans" cxnId="{B279F10F-FA70-4B1B-A07E-FC9EE95A95D9}">
      <dgm:prSet/>
      <dgm:spPr/>
      <dgm:t>
        <a:bodyPr/>
        <a:lstStyle/>
        <a:p>
          <a:endParaRPr lang="en-CA"/>
        </a:p>
      </dgm:t>
    </dgm:pt>
    <dgm:pt modelId="{DFEF37F9-DC0B-4D45-92B3-C648CEAC039A}" type="pres">
      <dgm:prSet presAssocID="{790553E0-D9BD-4E16-8160-BEE256B30287}" presName="CompostProcess" presStyleCnt="0">
        <dgm:presLayoutVars>
          <dgm:dir/>
          <dgm:resizeHandles val="exact"/>
        </dgm:presLayoutVars>
      </dgm:prSet>
      <dgm:spPr/>
    </dgm:pt>
    <dgm:pt modelId="{9DCDC721-68CF-4ACA-865F-B869B386FD5D}" type="pres">
      <dgm:prSet presAssocID="{790553E0-D9BD-4E16-8160-BEE256B30287}" presName="arrow" presStyleLbl="bgShp" presStyleIdx="0" presStyleCnt="1"/>
      <dgm:spPr>
        <a:ln>
          <a:solidFill>
            <a:schemeClr val="accent6">
              <a:lumMod val="50000"/>
            </a:schemeClr>
          </a:solidFill>
        </a:ln>
      </dgm:spPr>
      <dgm:t>
        <a:bodyPr/>
        <a:lstStyle/>
        <a:p>
          <a:endParaRPr lang="en-CA"/>
        </a:p>
      </dgm:t>
    </dgm:pt>
    <dgm:pt modelId="{0873C923-E4D2-419D-A78E-094A90FA9497}" type="pres">
      <dgm:prSet presAssocID="{790553E0-D9BD-4E16-8160-BEE256B30287}" presName="linearProcess" presStyleCnt="0"/>
      <dgm:spPr/>
    </dgm:pt>
    <dgm:pt modelId="{9FB05D55-B92A-4346-920A-DCDD1F30945D}" type="pres">
      <dgm:prSet presAssocID="{A795CD49-985B-446D-9A67-3E19738DECCD}" presName="textNode" presStyleLbl="node1" presStyleIdx="0" presStyleCnt="1" custScaleX="64500" custScaleY="65789" custLinFactNeighborX="-17203">
        <dgm:presLayoutVars>
          <dgm:bulletEnabled val="1"/>
        </dgm:presLayoutVars>
      </dgm:prSet>
      <dgm:spPr/>
      <dgm:t>
        <a:bodyPr/>
        <a:lstStyle/>
        <a:p>
          <a:endParaRPr lang="en-CA"/>
        </a:p>
      </dgm:t>
    </dgm:pt>
  </dgm:ptLst>
  <dgm:cxnLst>
    <dgm:cxn modelId="{D5B9C699-41E5-0243-98F0-99ADBB51F615}" type="presOf" srcId="{A795CD49-985B-446D-9A67-3E19738DECCD}" destId="{9FB05D55-B92A-4346-920A-DCDD1F30945D}" srcOrd="0" destOrd="0" presId="urn:microsoft.com/office/officeart/2005/8/layout/hProcess9"/>
    <dgm:cxn modelId="{5F92E67E-2796-8F43-97C3-6A91E5E5C95F}" type="presOf" srcId="{790553E0-D9BD-4E16-8160-BEE256B30287}" destId="{DFEF37F9-DC0B-4D45-92B3-C648CEAC039A}" srcOrd="0" destOrd="0" presId="urn:microsoft.com/office/officeart/2005/8/layout/hProcess9"/>
    <dgm:cxn modelId="{B279F10F-FA70-4B1B-A07E-FC9EE95A95D9}" srcId="{790553E0-D9BD-4E16-8160-BEE256B30287}" destId="{A795CD49-985B-446D-9A67-3E19738DECCD}" srcOrd="0" destOrd="0" parTransId="{ABAF3A78-3FCA-4B81-A68D-56E4B06CE219}" sibTransId="{64E3CB80-6E5B-4B4F-8759-A24118393F7A}"/>
    <dgm:cxn modelId="{1E4E40AB-147A-8B4F-9E07-39BD408218EE}" type="presParOf" srcId="{DFEF37F9-DC0B-4D45-92B3-C648CEAC039A}" destId="{9DCDC721-68CF-4ACA-865F-B869B386FD5D}" srcOrd="0" destOrd="0" presId="urn:microsoft.com/office/officeart/2005/8/layout/hProcess9"/>
    <dgm:cxn modelId="{E7FB64A1-E49B-534F-AB5A-C003496268C8}" type="presParOf" srcId="{DFEF37F9-DC0B-4D45-92B3-C648CEAC039A}" destId="{0873C923-E4D2-419D-A78E-094A90FA9497}" srcOrd="1" destOrd="0" presId="urn:microsoft.com/office/officeart/2005/8/layout/hProcess9"/>
    <dgm:cxn modelId="{753D853D-1D2E-7744-808B-4F4EA5EBB05A}" type="presParOf" srcId="{0873C923-E4D2-419D-A78E-094A90FA9497}" destId="{9FB05D55-B92A-4346-920A-DCDD1F30945D}"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DC721-68CF-4ACA-865F-B869B386FD5D}">
      <dsp:nvSpPr>
        <dsp:cNvPr id="0" name=""/>
        <dsp:cNvSpPr/>
      </dsp:nvSpPr>
      <dsp:spPr>
        <a:xfrm>
          <a:off x="2" y="0"/>
          <a:ext cx="8305795" cy="424180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05D55-B92A-4346-920A-DCDD1F30945D}">
      <dsp:nvSpPr>
        <dsp:cNvPr id="0" name=""/>
        <dsp:cNvSpPr/>
      </dsp:nvSpPr>
      <dsp:spPr>
        <a:xfrm>
          <a:off x="281456" y="1272539"/>
          <a:ext cx="2491740" cy="1696720"/>
        </a:xfrm>
        <a:prstGeom prst="roundRect">
          <a:avLst/>
        </a:prstGeom>
        <a:solidFill>
          <a:schemeClr val="accent6">
            <a:lumMod val="75000"/>
          </a:schemeClr>
        </a:solidFill>
        <a:ln w="25400" cap="flat" cmpd="dbl"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A" sz="2000" kern="1200" noProof="0" dirty="0" smtClean="0">
              <a:latin typeface="Cambria"/>
              <a:cs typeface="Cambria"/>
            </a:rPr>
            <a:t>Étape 1 :  Rassembler </a:t>
          </a:r>
          <a:br>
            <a:rPr lang="fr-CA" sz="2000" kern="1200" noProof="0" dirty="0" smtClean="0">
              <a:latin typeface="Cambria"/>
              <a:cs typeface="Cambria"/>
            </a:rPr>
          </a:br>
          <a:r>
            <a:rPr lang="fr-CA" sz="2000" kern="1200" noProof="0" dirty="0" smtClean="0">
              <a:latin typeface="Cambria"/>
              <a:cs typeface="Cambria"/>
            </a:rPr>
            <a:t>les documents</a:t>
          </a:r>
          <a:endParaRPr lang="fr-CA" sz="2000" kern="1200" noProof="0" dirty="0">
            <a:latin typeface="Cambria"/>
            <a:cs typeface="Cambria"/>
          </a:endParaRPr>
        </a:p>
      </dsp:txBody>
      <dsp:txXfrm>
        <a:off x="364283" y="1355366"/>
        <a:ext cx="2326086" cy="1531066"/>
      </dsp:txXfrm>
    </dsp:sp>
    <dsp:sp modelId="{053CAD5D-274F-462D-B490-2FF86C7625A4}">
      <dsp:nvSpPr>
        <dsp:cNvPr id="0" name=""/>
        <dsp:cNvSpPr/>
      </dsp:nvSpPr>
      <dsp:spPr>
        <a:xfrm>
          <a:off x="2910244" y="1295394"/>
          <a:ext cx="2491740" cy="1696720"/>
        </a:xfrm>
        <a:prstGeom prst="roundRect">
          <a:avLst/>
        </a:prstGeom>
        <a:solidFill>
          <a:schemeClr val="accent5">
            <a:lumMod val="50000"/>
          </a:schemeClr>
        </a:solidFill>
        <a:ln w="25400" cap="flat" cmpd="dbl"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A" sz="2000" kern="1200" noProof="0" dirty="0" smtClean="0">
              <a:latin typeface="Cambria"/>
              <a:cs typeface="Cambria"/>
            </a:rPr>
            <a:t>Étape 2 :  </a:t>
          </a:r>
        </a:p>
        <a:p>
          <a:pPr lvl="0" algn="ctr" defTabSz="889000">
            <a:lnSpc>
              <a:spcPct val="90000"/>
            </a:lnSpc>
            <a:spcBef>
              <a:spcPct val="0"/>
            </a:spcBef>
            <a:spcAft>
              <a:spcPct val="35000"/>
            </a:spcAft>
          </a:pPr>
          <a:r>
            <a:rPr lang="fr-CA" sz="2000" kern="1200" noProof="0" dirty="0" smtClean="0">
              <a:latin typeface="Cambria"/>
              <a:cs typeface="Cambria"/>
            </a:rPr>
            <a:t>Créer des activités d’apprentissage ciblées</a:t>
          </a:r>
          <a:endParaRPr lang="fr-CA" sz="2000" kern="1200" noProof="0" dirty="0">
            <a:latin typeface="Cambria"/>
            <a:cs typeface="Cambria"/>
          </a:endParaRPr>
        </a:p>
      </dsp:txBody>
      <dsp:txXfrm>
        <a:off x="2993071" y="1378221"/>
        <a:ext cx="2326086" cy="1531066"/>
      </dsp:txXfrm>
    </dsp:sp>
    <dsp:sp modelId="{3FA0581D-0F70-4B36-8392-9C69304824A8}">
      <dsp:nvSpPr>
        <dsp:cNvPr id="0" name=""/>
        <dsp:cNvSpPr/>
      </dsp:nvSpPr>
      <dsp:spPr>
        <a:xfrm>
          <a:off x="5532603" y="1272539"/>
          <a:ext cx="2491740" cy="1696720"/>
        </a:xfrm>
        <a:prstGeom prst="roundRect">
          <a:avLst/>
        </a:prstGeom>
        <a:solidFill>
          <a:schemeClr val="tx2">
            <a:lumMod val="90000"/>
            <a:lumOff val="10000"/>
          </a:schemeClr>
        </a:solidFill>
        <a:ln w="25400" cap="flat" cmpd="dbl"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A" sz="2000" kern="1200" noProof="0" dirty="0" smtClean="0">
              <a:latin typeface="Cambria"/>
              <a:cs typeface="Cambria"/>
            </a:rPr>
            <a:t>Étape 3 :  </a:t>
          </a:r>
          <a:br>
            <a:rPr lang="fr-CA" sz="2000" kern="1200" noProof="0" dirty="0" smtClean="0">
              <a:latin typeface="Cambria"/>
              <a:cs typeface="Cambria"/>
            </a:rPr>
          </a:br>
          <a:r>
            <a:rPr lang="fr-CA" sz="2000" kern="1200" noProof="0" dirty="0" smtClean="0">
              <a:latin typeface="Cambria"/>
              <a:cs typeface="Cambria"/>
            </a:rPr>
            <a:t>Gérer les objectifs pédagogiques et la complexité des activités</a:t>
          </a:r>
          <a:endParaRPr lang="fr-CA" sz="2000" kern="1200" noProof="0" dirty="0">
            <a:latin typeface="Cambria"/>
            <a:cs typeface="Cambria"/>
          </a:endParaRPr>
        </a:p>
      </dsp:txBody>
      <dsp:txXfrm>
        <a:off x="5615430" y="1355366"/>
        <a:ext cx="2326086" cy="1531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DC721-68CF-4ACA-865F-B869B386FD5D}">
      <dsp:nvSpPr>
        <dsp:cNvPr id="0" name=""/>
        <dsp:cNvSpPr/>
      </dsp:nvSpPr>
      <dsp:spPr>
        <a:xfrm>
          <a:off x="2" y="0"/>
          <a:ext cx="8305795" cy="424180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05D55-B92A-4346-920A-DCDD1F30945D}">
      <dsp:nvSpPr>
        <dsp:cNvPr id="0" name=""/>
        <dsp:cNvSpPr/>
      </dsp:nvSpPr>
      <dsp:spPr>
        <a:xfrm>
          <a:off x="281456" y="1272539"/>
          <a:ext cx="2491740" cy="1696720"/>
        </a:xfrm>
        <a:prstGeom prst="roundRect">
          <a:avLst/>
        </a:prstGeom>
        <a:solidFill>
          <a:schemeClr val="accent6">
            <a:lumMod val="75000"/>
          </a:schemeClr>
        </a:solidFill>
        <a:ln w="25400" cap="flat" cmpd="dbl"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A" sz="2000" kern="1200" noProof="0" dirty="0" smtClean="0">
              <a:latin typeface="Cambria"/>
              <a:cs typeface="Cambria"/>
            </a:rPr>
            <a:t>Étape 1 :  Rassembler </a:t>
          </a:r>
          <a:br>
            <a:rPr lang="fr-CA" sz="2000" kern="1200" noProof="0" dirty="0" smtClean="0">
              <a:latin typeface="Cambria"/>
              <a:cs typeface="Cambria"/>
            </a:rPr>
          </a:br>
          <a:r>
            <a:rPr lang="fr-CA" sz="2000" kern="1200" noProof="0" dirty="0" smtClean="0">
              <a:latin typeface="Cambria"/>
              <a:cs typeface="Cambria"/>
            </a:rPr>
            <a:t>les documents</a:t>
          </a:r>
          <a:endParaRPr lang="fr-CA" sz="2000" kern="1200" noProof="0" dirty="0">
            <a:latin typeface="Cambria"/>
            <a:cs typeface="Cambria"/>
          </a:endParaRPr>
        </a:p>
      </dsp:txBody>
      <dsp:txXfrm>
        <a:off x="364283" y="1355366"/>
        <a:ext cx="2326086" cy="1531066"/>
      </dsp:txXfrm>
    </dsp:sp>
    <dsp:sp modelId="{053CAD5D-274F-462D-B490-2FF86C7625A4}">
      <dsp:nvSpPr>
        <dsp:cNvPr id="0" name=""/>
        <dsp:cNvSpPr/>
      </dsp:nvSpPr>
      <dsp:spPr>
        <a:xfrm>
          <a:off x="2910244" y="1295394"/>
          <a:ext cx="2491740" cy="1696720"/>
        </a:xfrm>
        <a:prstGeom prst="roundRect">
          <a:avLst/>
        </a:prstGeom>
        <a:solidFill>
          <a:schemeClr val="accent5">
            <a:lumMod val="50000"/>
          </a:schemeClr>
        </a:solidFill>
        <a:ln w="25400" cap="flat" cmpd="dbl"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A" sz="2000" kern="1200" noProof="0" dirty="0" smtClean="0">
              <a:latin typeface="Cambria"/>
              <a:cs typeface="Cambria"/>
            </a:rPr>
            <a:t>Étape 2 :  </a:t>
          </a:r>
          <a:br>
            <a:rPr lang="fr-CA" sz="2000" kern="1200" noProof="0" dirty="0" smtClean="0">
              <a:latin typeface="Cambria"/>
              <a:cs typeface="Cambria"/>
            </a:rPr>
          </a:br>
          <a:r>
            <a:rPr lang="fr-CA" sz="2000" kern="1200" noProof="0" dirty="0" smtClean="0">
              <a:latin typeface="Cambria"/>
              <a:cs typeface="Cambria"/>
            </a:rPr>
            <a:t>Créer des activités d’apprentissage ciblées</a:t>
          </a:r>
          <a:endParaRPr lang="fr-CA" sz="2000" kern="1200" noProof="0" dirty="0">
            <a:latin typeface="Cambria"/>
            <a:cs typeface="Cambria"/>
          </a:endParaRPr>
        </a:p>
      </dsp:txBody>
      <dsp:txXfrm>
        <a:off x="2993071" y="1378221"/>
        <a:ext cx="2326086" cy="1531066"/>
      </dsp:txXfrm>
    </dsp:sp>
    <dsp:sp modelId="{3FA0581D-0F70-4B36-8392-9C69304824A8}">
      <dsp:nvSpPr>
        <dsp:cNvPr id="0" name=""/>
        <dsp:cNvSpPr/>
      </dsp:nvSpPr>
      <dsp:spPr>
        <a:xfrm>
          <a:off x="5532603" y="1272539"/>
          <a:ext cx="2491740" cy="1696720"/>
        </a:xfrm>
        <a:prstGeom prst="roundRect">
          <a:avLst/>
        </a:prstGeom>
        <a:solidFill>
          <a:schemeClr val="tx2">
            <a:lumMod val="90000"/>
            <a:lumOff val="10000"/>
          </a:schemeClr>
        </a:solidFill>
        <a:ln w="25400" cap="flat" cmpd="dbl"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A" sz="2000" kern="1200" noProof="0" dirty="0" smtClean="0">
              <a:latin typeface="Cambria"/>
              <a:cs typeface="Cambria"/>
            </a:rPr>
            <a:t>Étape 3 :  </a:t>
          </a:r>
          <a:br>
            <a:rPr lang="fr-CA" sz="2000" kern="1200" noProof="0" dirty="0" smtClean="0">
              <a:latin typeface="Cambria"/>
              <a:cs typeface="Cambria"/>
            </a:rPr>
          </a:br>
          <a:r>
            <a:rPr lang="fr-CA" sz="2000" kern="1200" noProof="0" dirty="0" smtClean="0">
              <a:latin typeface="Cambria"/>
              <a:cs typeface="Cambria"/>
            </a:rPr>
            <a:t>Gérer les objectifs pédagogiques et la complexité des activités</a:t>
          </a:r>
          <a:endParaRPr lang="fr-CA" sz="2000" kern="1200" noProof="0" dirty="0">
            <a:latin typeface="Cambria"/>
            <a:cs typeface="Cambria"/>
          </a:endParaRPr>
        </a:p>
      </dsp:txBody>
      <dsp:txXfrm>
        <a:off x="5615430" y="1355366"/>
        <a:ext cx="2326086" cy="1531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DC721-68CF-4ACA-865F-B869B386FD5D}">
      <dsp:nvSpPr>
        <dsp:cNvPr id="0" name=""/>
        <dsp:cNvSpPr/>
      </dsp:nvSpPr>
      <dsp:spPr>
        <a:xfrm>
          <a:off x="627459" y="0"/>
          <a:ext cx="7111206" cy="4495800"/>
        </a:xfrm>
        <a:prstGeom prst="rightArrow">
          <a:avLst/>
        </a:prstGeom>
        <a:solidFill>
          <a:schemeClr val="dk2">
            <a:tint val="40000"/>
            <a:hueOff val="0"/>
            <a:satOff val="0"/>
            <a:lumOff val="0"/>
            <a:alphaOff val="0"/>
          </a:schemeClr>
        </a:solidFill>
        <a:ln>
          <a:solidFill>
            <a:schemeClr val="accent6">
              <a:lumMod val="50000"/>
            </a:schemeClr>
          </a:solidFill>
        </a:ln>
        <a:effectLst/>
      </dsp:spPr>
      <dsp:style>
        <a:lnRef idx="0">
          <a:scrgbClr r="0" g="0" b="0"/>
        </a:lnRef>
        <a:fillRef idx="1">
          <a:scrgbClr r="0" g="0" b="0"/>
        </a:fillRef>
        <a:effectRef idx="0">
          <a:scrgbClr r="0" g="0" b="0"/>
        </a:effectRef>
        <a:fontRef idx="minor"/>
      </dsp:style>
    </dsp:sp>
    <dsp:sp modelId="{9FB05D55-B92A-4346-920A-DCDD1F30945D}">
      <dsp:nvSpPr>
        <dsp:cNvPr id="0" name=""/>
        <dsp:cNvSpPr/>
      </dsp:nvSpPr>
      <dsp:spPr>
        <a:xfrm>
          <a:off x="2217845" y="1656351"/>
          <a:ext cx="2563171" cy="1183096"/>
        </a:xfrm>
        <a:prstGeom prst="roundRect">
          <a:avLst/>
        </a:prstGeom>
        <a:solidFill>
          <a:schemeClr val="accent6">
            <a:lumMod val="75000"/>
          </a:schemeClr>
        </a:solidFill>
        <a:ln w="25400" cap="flat" cmpd="dbl"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CA" sz="2100" kern="1200" noProof="0" dirty="0" smtClean="0">
              <a:latin typeface="Cambria"/>
              <a:cs typeface="Cambria"/>
            </a:rPr>
            <a:t>Étape 1 :  Rassembler </a:t>
          </a:r>
          <a:br>
            <a:rPr lang="fr-CA" sz="2100" kern="1200" noProof="0" dirty="0" smtClean="0">
              <a:latin typeface="Cambria"/>
              <a:cs typeface="Cambria"/>
            </a:rPr>
          </a:br>
          <a:r>
            <a:rPr lang="fr-CA" sz="2100" kern="1200" noProof="0" dirty="0" smtClean="0">
              <a:latin typeface="Cambria"/>
              <a:cs typeface="Cambria"/>
            </a:rPr>
            <a:t>les documents</a:t>
          </a:r>
          <a:endParaRPr lang="fr-CA" sz="2100" kern="1200" noProof="0" dirty="0">
            <a:latin typeface="Cambria"/>
            <a:cs typeface="Cambria"/>
          </a:endParaRPr>
        </a:p>
      </dsp:txBody>
      <dsp:txXfrm>
        <a:off x="2275599" y="1714105"/>
        <a:ext cx="2447663" cy="10675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latin typeface="Calibri"/>
            </a:endParaRPr>
          </a:p>
        </p:txBody>
      </p:sp>
      <p:sp>
        <p:nvSpPr>
          <p:cNvPr id="11161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latin typeface="Calibri"/>
            </a:endParaRPr>
          </a:p>
        </p:txBody>
      </p:sp>
      <p:sp>
        <p:nvSpPr>
          <p:cNvPr id="11162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latin typeface="Calibri"/>
            </a:endParaRPr>
          </a:p>
        </p:txBody>
      </p:sp>
      <p:sp>
        <p:nvSpPr>
          <p:cNvPr id="11162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8A4CBB2-F56A-4342-9BF9-8D30DBF0F6DD}" type="slidenum">
              <a:rPr lang="en-US">
                <a:latin typeface="Calibri"/>
              </a:rPr>
              <a:pPr/>
              <a:t>‹#›</a:t>
            </a:fld>
            <a:endParaRPr lang="en-US" dirty="0">
              <a:latin typeface="Calibri"/>
            </a:endParaRPr>
          </a:p>
        </p:txBody>
      </p:sp>
    </p:spTree>
    <p:extLst>
      <p:ext uri="{BB962C8B-B14F-4D97-AF65-F5344CB8AC3E}">
        <p14:creationId xmlns:p14="http://schemas.microsoft.com/office/powerpoint/2010/main" val="1915983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a:ea typeface="+mn-ea"/>
                <a:cs typeface="+mn-cs"/>
              </a:defRPr>
            </a:lvl1pPr>
          </a:lstStyle>
          <a:p>
            <a:pPr>
              <a:defRPr/>
            </a:pPr>
            <a:endParaRPr lang="en-US" dirty="0"/>
          </a:p>
        </p:txBody>
      </p:sp>
      <p:sp>
        <p:nvSpPr>
          <p:cNvPr id="1433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a:ea typeface="+mn-ea"/>
                <a:cs typeface="+mn-cs"/>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a:ea typeface="+mn-ea"/>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a:defRPr>
            </a:lvl1pPr>
          </a:lstStyle>
          <a:p>
            <a:fld id="{32C3FB70-BADB-47DE-9353-63C60065E7B0}" type="slidenum">
              <a:rPr lang="en-US" smtClean="0"/>
              <a:pPr/>
              <a:t>‹#›</a:t>
            </a:fld>
            <a:endParaRPr lang="en-US" dirty="0"/>
          </a:p>
        </p:txBody>
      </p:sp>
    </p:spTree>
    <p:extLst>
      <p:ext uri="{BB962C8B-B14F-4D97-AF65-F5344CB8AC3E}">
        <p14:creationId xmlns:p14="http://schemas.microsoft.com/office/powerpoint/2010/main" val="7829408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Calibri"/>
        <a:cs typeface="Calibri"/>
      </a:defRPr>
    </a:lvl1pPr>
    <a:lvl2pPr marL="457200" algn="l" rtl="0" eaLnBrk="0" fontAlgn="base" hangingPunct="0">
      <a:spcBef>
        <a:spcPct val="30000"/>
      </a:spcBef>
      <a:spcAft>
        <a:spcPct val="0"/>
      </a:spcAft>
      <a:defRPr sz="1200" kern="1200">
        <a:solidFill>
          <a:schemeClr val="tx1"/>
        </a:solidFill>
        <a:latin typeface="Calibri"/>
        <a:ea typeface="Calibri"/>
        <a:cs typeface="Calibri"/>
      </a:defRPr>
    </a:lvl2pPr>
    <a:lvl3pPr marL="914400" algn="l" rtl="0" eaLnBrk="0" fontAlgn="base" hangingPunct="0">
      <a:spcBef>
        <a:spcPct val="30000"/>
      </a:spcBef>
      <a:spcAft>
        <a:spcPct val="0"/>
      </a:spcAft>
      <a:defRPr sz="1200" kern="1200">
        <a:solidFill>
          <a:schemeClr val="tx1"/>
        </a:solidFill>
        <a:latin typeface="Calibri"/>
        <a:ea typeface="Calibri"/>
        <a:cs typeface="Calibri"/>
      </a:defRPr>
    </a:lvl3pPr>
    <a:lvl4pPr marL="1371600" algn="l" rtl="0" eaLnBrk="0" fontAlgn="base" hangingPunct="0">
      <a:spcBef>
        <a:spcPct val="30000"/>
      </a:spcBef>
      <a:spcAft>
        <a:spcPct val="0"/>
      </a:spcAft>
      <a:defRPr sz="1200" kern="1200">
        <a:solidFill>
          <a:schemeClr val="tx1"/>
        </a:solidFill>
        <a:latin typeface="Calibri"/>
        <a:ea typeface="Calibri"/>
        <a:cs typeface="Calibri"/>
      </a:defRPr>
    </a:lvl4pPr>
    <a:lvl5pPr marL="1828800" algn="l" rtl="0" eaLnBrk="0" fontAlgn="base" hangingPunct="0">
      <a:spcBef>
        <a:spcPct val="30000"/>
      </a:spcBef>
      <a:spcAft>
        <a:spcPct val="0"/>
      </a:spcAft>
      <a:defRPr sz="1200" kern="1200">
        <a:solidFill>
          <a:schemeClr val="tx1"/>
        </a:solidFill>
        <a:latin typeface="Calibri"/>
        <a:ea typeface="Calibri"/>
        <a:cs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tcu.gov.on.ca/fre/eopg/index.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0B00A71-3F7A-48A7-B283-BCA89F2D6BEB}" type="slidenum">
              <a:rPr lang="fr-CA" smtClean="0"/>
              <a:pPr/>
              <a:t>1</a:t>
            </a:fld>
            <a:endParaRPr lang="fr-CA"/>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fr-CA" sz="1100" dirty="0" smtClean="0">
                <a:solidFill>
                  <a:srgbClr val="000000"/>
                </a:solidFill>
              </a:rPr>
              <a:t>Introduction</a:t>
            </a:r>
          </a:p>
          <a:p>
            <a:pPr eaLnBrk="1" hangingPunct="1"/>
            <a:r>
              <a:rPr lang="fr-CA" sz="1100" dirty="0" smtClean="0">
                <a:solidFill>
                  <a:srgbClr val="000000"/>
                </a:solidFill>
              </a:rPr>
              <a:t>Animatrices : Anne Ramsay et Jane Tuer</a:t>
            </a:r>
          </a:p>
          <a:p>
            <a:pPr eaLnBrk="1" hangingPunct="1"/>
            <a:r>
              <a:rPr lang="fr-CA" sz="1100" dirty="0" smtClean="0">
                <a:solidFill>
                  <a:srgbClr val="000000"/>
                </a:solidFill>
              </a:rPr>
              <a:t>Soutien technique</a:t>
            </a:r>
            <a:r>
              <a:rPr lang="fr-CA" sz="1100" baseline="0" dirty="0" smtClean="0">
                <a:solidFill>
                  <a:srgbClr val="000000"/>
                </a:solidFill>
              </a:rPr>
              <a:t> Questions et rétroaction du participant : Vicki </a:t>
            </a:r>
            <a:r>
              <a:rPr lang="fr-CA" sz="1100" baseline="0" dirty="0" err="1" smtClean="0">
                <a:solidFill>
                  <a:srgbClr val="000000"/>
                </a:solidFill>
              </a:rPr>
              <a:t>Trottier</a:t>
            </a:r>
            <a:endParaRPr lang="fr-CA" sz="1100" baseline="0" dirty="0" smtClean="0">
              <a:solidFill>
                <a:srgbClr val="000000"/>
              </a:solidFill>
            </a:endParaRPr>
          </a:p>
          <a:p>
            <a:pPr eaLnBrk="1" hangingPunct="1"/>
            <a:endParaRPr lang="fr-CA" sz="1100" baseline="0" dirty="0" smtClean="0">
              <a:solidFill>
                <a:srgbClr val="000000"/>
              </a:solidFill>
            </a:endParaRPr>
          </a:p>
          <a:p>
            <a:pPr eaLnBrk="1" hangingPunct="1"/>
            <a:r>
              <a:rPr lang="fr-CA" sz="1100" baseline="0" dirty="0" smtClean="0">
                <a:solidFill>
                  <a:srgbClr val="000000"/>
                </a:solidFill>
              </a:rPr>
              <a:t>Notes </a:t>
            </a:r>
            <a:r>
              <a:rPr lang="fr-CA" sz="1100" dirty="0" smtClean="0">
                <a:solidFill>
                  <a:srgbClr val="000000"/>
                </a:solidFill>
              </a:rPr>
              <a:t>d’origine </a:t>
            </a:r>
            <a:r>
              <a:rPr lang="fr-CA" sz="1100" baseline="0" dirty="0" smtClean="0">
                <a:solidFill>
                  <a:srgbClr val="000000"/>
                </a:solidFill>
              </a:rPr>
              <a:t>: Cet atelier a pour objectif de fournir des renseignements supplémentaires au sujet de la procédure visant à développer des activités d’apprentissage authentiques axées sur les tâches (appelées « les tâches ») fondées sur la procédure du </a:t>
            </a:r>
            <a:r>
              <a:rPr lang="fr-CA" sz="1100" baseline="0" dirty="0" err="1" smtClean="0">
                <a:solidFill>
                  <a:srgbClr val="000000"/>
                </a:solidFill>
              </a:rPr>
              <a:t>SkillPlan</a:t>
            </a:r>
            <a:r>
              <a:rPr lang="fr-CA" sz="1100" baseline="0" dirty="0" smtClean="0">
                <a:solidFill>
                  <a:srgbClr val="000000"/>
                </a:solidFill>
              </a:rPr>
              <a:t> BC. Cette procédure a été conçue pour la voie de transition Emploi, mais fonctionne également pour les apprenants des autres voies de transition </a:t>
            </a:r>
            <a:r>
              <a:rPr lang="fr-CA" sz="1100" dirty="0" smtClean="0">
                <a:solidFill>
                  <a:srgbClr val="000000"/>
                </a:solidFill>
              </a:rPr>
              <a:t>(formation</a:t>
            </a:r>
            <a:r>
              <a:rPr lang="fr-CA" sz="1100" baseline="0" dirty="0" smtClean="0">
                <a:solidFill>
                  <a:srgbClr val="000000"/>
                </a:solidFill>
              </a:rPr>
              <a:t> en a</a:t>
            </a:r>
            <a:r>
              <a:rPr lang="fr-CA" sz="1100" dirty="0" smtClean="0">
                <a:solidFill>
                  <a:srgbClr val="000000"/>
                </a:solidFill>
              </a:rPr>
              <a:t>pprentissage, études postsecondaires, études secondaires et autonomie). Nous parlerons de ce qui fait qu’une tâche est « authentique » et dans quelle mesure les fonctions langagières, et pas seulement le document lui-même, rendent la tâche authentique. Vous</a:t>
            </a:r>
            <a:r>
              <a:rPr lang="fr-CA" sz="1100" baseline="0" dirty="0" smtClean="0">
                <a:solidFill>
                  <a:srgbClr val="000000"/>
                </a:solidFill>
              </a:rPr>
              <a:t> trouverez peut-être que nous présenterons</a:t>
            </a:r>
            <a:r>
              <a:rPr lang="fr-CA" sz="1100" dirty="0" smtClean="0">
                <a:solidFill>
                  <a:srgbClr val="000000"/>
                </a:solidFill>
              </a:rPr>
              <a:t> trop de détails </a:t>
            </a:r>
            <a:r>
              <a:rPr lang="fr-CA" sz="1100" baseline="0" dirty="0" smtClean="0">
                <a:solidFill>
                  <a:srgbClr val="000000"/>
                </a:solidFill>
              </a:rPr>
              <a:t>parfois, mais vous verrez que c’est ce qui nous permettra d’aller plus vite, car lorsque vous aurez compris les bases de la procédure, vous pourrez ensuite l’adapter dans toutes les situations rapidement. </a:t>
            </a:r>
            <a:endParaRPr lang="fr-CA" sz="1100" dirty="0" smtClean="0">
              <a:solidFill>
                <a:srgbClr val="000000"/>
              </a:solidFill>
            </a:endParaRPr>
          </a:p>
          <a:p>
            <a:pPr eaLnBrk="1" hangingPunct="1"/>
            <a:endParaRPr lang="fr-CA" sz="1100" dirty="0" smtClean="0">
              <a:solidFill>
                <a:srgbClr val="000000"/>
              </a:solidFill>
            </a:endParaRPr>
          </a:p>
          <a:p>
            <a:pPr eaLnBrk="1" hangingPunct="1"/>
            <a:r>
              <a:rPr lang="fr-CA" sz="1100" dirty="0" smtClean="0">
                <a:solidFill>
                  <a:srgbClr val="000000"/>
                </a:solidFill>
              </a:rPr>
              <a:t>Les 4 animatrices ont suivi des ateliers dans ce domaine.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Tâche vs Compétences : il s’agit là d’une discussion des plus critiques. (Référez-vous à la page 5 du </a:t>
            </a:r>
            <a:r>
              <a:rPr lang="fr-CA" sz="1100" i="1" dirty="0" smtClean="0"/>
              <a:t>Guide du formateur</a:t>
            </a:r>
            <a:r>
              <a:rPr lang="fr-CA" sz="1100" dirty="0" smtClean="0"/>
              <a:t>). On met l’accent sur la mise en </a:t>
            </a:r>
            <a:r>
              <a:rPr lang="fr-CA" sz="1100" baseline="0" dirty="0" smtClean="0"/>
              <a:t>application des compétences intégrées. C’est une occasion de démontrer les apprentissages d’une façon authentique. Il s’agit de reproduire les tâches basées sur un contexte réaliste. Voici un exemple à partir d’une tâche de travail : </a:t>
            </a:r>
            <a:r>
              <a:rPr lang="fr-CA" sz="1100" b="0" baseline="0" dirty="0" smtClean="0"/>
              <a:t>Les tarifs des chambres sont nets des taxes</a:t>
            </a:r>
            <a:r>
              <a:rPr lang="fr-CA" sz="1100" b="1" baseline="0" dirty="0" smtClean="0"/>
              <a:t>.</a:t>
            </a:r>
            <a:r>
              <a:rPr lang="fr-CA" sz="1100" baseline="0" dirty="0" smtClean="0"/>
              <a:t> Combien de frais additionnels y a-t-il? On pose cette question à partir d’un document réel que l’apprenant a entre les mains. Vous devez vous demander : est-ce une question qui pourrait être posée au travail? Dans un cours d’études postsecondaires? Pendant une formation en apprentissage? Dans une situation de la vie réelle?</a:t>
            </a:r>
          </a:p>
          <a:p>
            <a:endParaRPr lang="fr-CA" sz="1100" baseline="0" dirty="0" smtClean="0"/>
          </a:p>
          <a:p>
            <a:r>
              <a:rPr lang="fr-CA" sz="1100" baseline="0" dirty="0" smtClean="0"/>
              <a:t>Les activités de développement des compétences </a:t>
            </a:r>
            <a:r>
              <a:rPr lang="fr-CA" sz="1100" kern="1200" dirty="0" smtClean="0">
                <a:solidFill>
                  <a:schemeClr val="tx1"/>
                </a:solidFill>
              </a:rPr>
              <a:t>misent sur des compétences précises et ne sont généralement pas fondées sur des situations authentiques</a:t>
            </a:r>
            <a:r>
              <a:rPr lang="fr-CA" sz="1100" baseline="0" dirty="0" smtClean="0"/>
              <a:t>. Lorsque vous remarquez que pour effectuer une tâche jalon ou une tâche culminante vous pouvez cibler des compétences </a:t>
            </a:r>
            <a:r>
              <a:rPr lang="fr-CA" sz="1100" kern="1200" dirty="0" smtClean="0">
                <a:solidFill>
                  <a:schemeClr val="tx1"/>
                </a:solidFill>
              </a:rPr>
              <a:t>distinctes </a:t>
            </a:r>
            <a:r>
              <a:rPr lang="fr-CA" sz="1100" baseline="0" dirty="0" smtClean="0"/>
              <a:t>(par exemple : une multiplication) et faire en sorte que l’apprenant développe cette compétence,</a:t>
            </a:r>
            <a:r>
              <a:rPr lang="fr-CA" sz="1100" dirty="0" smtClean="0"/>
              <a:t> </a:t>
            </a:r>
            <a:r>
              <a:rPr lang="fr-CA" sz="1100" baseline="0" dirty="0" smtClean="0"/>
              <a:t>il s’agit à ce moment du développement d’une compétence distincte. Quand on parle d’ensembles de tâches et d’activités d’apprentissage axées sur les tâches, vous essayez de reproduire une situation authentique ou réaliste à partir d’un document authentique et vous posez aux apprenants des questions pertinentes et réalistes qui correspondent à la situation.</a:t>
            </a:r>
          </a:p>
          <a:p>
            <a:endParaRPr lang="fr-CA" sz="1100" baseline="0" dirty="0" smtClean="0"/>
          </a:p>
          <a:p>
            <a:r>
              <a:rPr lang="fr-CA" sz="1100" baseline="0" dirty="0" smtClean="0"/>
              <a:t>Jane :</a:t>
            </a:r>
          </a:p>
          <a:p>
            <a:r>
              <a:rPr lang="fr-CA" sz="1100" baseline="0" dirty="0" smtClean="0"/>
              <a:t>Pour ceux d’entre vous qui nous suivent depuis un moment, la matrice concernait les compétences, donc ce que nous faisons en AFB était du développement de compétences, et les tâches étaient les démonstrations finales. Nous cherchons à essayer de faire plus de démonstrations, car trois niveaux sont beaucoup plus larges que les cinq niveaux que l’on trouvait originalement</a:t>
            </a:r>
            <a:r>
              <a:rPr lang="fr-CA" sz="1100" dirty="0" smtClean="0"/>
              <a:t> </a:t>
            </a:r>
            <a:r>
              <a:rPr lang="fr-CA" sz="1100" baseline="0" dirty="0" smtClean="0"/>
              <a:t>en AFB. Les tâches sont le résultat final. C’est </a:t>
            </a:r>
            <a:r>
              <a:rPr lang="fr-CA" sz="1100" dirty="0" smtClean="0"/>
              <a:t>ce</a:t>
            </a:r>
            <a:r>
              <a:rPr lang="fr-CA" sz="1100" baseline="0" dirty="0" smtClean="0"/>
              <a:t> qui est nouveau. Le développement des compétences que nous avons fait en AFB est toujours là, mais nous y avons ajouté un résultat.</a:t>
            </a:r>
          </a:p>
          <a:p>
            <a:endParaRPr lang="fr-CA" sz="1100" baseline="0" dirty="0" smtClean="0"/>
          </a:p>
          <a:p>
            <a:r>
              <a:rPr lang="fr-CA" sz="1100" baseline="0" dirty="0" smtClean="0"/>
              <a:t>Anne :</a:t>
            </a:r>
          </a:p>
          <a:p>
            <a:r>
              <a:rPr lang="fr-CA" sz="1100" baseline="0" dirty="0" smtClean="0"/>
              <a:t>C’est une bonne comparaison. Si vous connaissez bien les descriptions des niveaux d’AFB, vous savez qu’ils traitent principalement des compétences. Cependant, les compétences essentielles posaient la question suivante : quelle tâche pourrait être effectuée à un niveau de compétence particulier. Le cadre du CLAO s’attend à des résultats de compétences langagières. Qu’est-ce qu’une personne est capable de faire à</a:t>
            </a:r>
            <a:r>
              <a:rPr lang="fr-CA" sz="1100" dirty="0" smtClean="0"/>
              <a:t> l’aide</a:t>
            </a:r>
            <a:r>
              <a:rPr lang="fr-CA" sz="1100" baseline="0" dirty="0" smtClean="0"/>
              <a:t> de compétences intégrées?</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10</a:t>
            </a:fld>
            <a:endParaRPr lang="en-US" dirty="0"/>
          </a:p>
        </p:txBody>
      </p:sp>
    </p:spTree>
    <p:extLst>
      <p:ext uri="{BB962C8B-B14F-4D97-AF65-F5344CB8AC3E}">
        <p14:creationId xmlns:p14="http://schemas.microsoft.com/office/powerpoint/2010/main" val="104829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Une règle générale que nous allons répéter est celle-ci : il faut adapter la tâche et non le document. Le document doit être conservé à peu près comme tel. La</a:t>
            </a:r>
            <a:r>
              <a:rPr lang="fr-CA" sz="1100" baseline="0" dirty="0" smtClean="0"/>
              <a:t> seule chose que </a:t>
            </a:r>
            <a:r>
              <a:rPr lang="fr-CA" sz="1100" dirty="0" smtClean="0"/>
              <a:t>vous pourriez modifier dans un document est s’il révèle des</a:t>
            </a:r>
            <a:r>
              <a:rPr lang="fr-CA" sz="1100" baseline="0" dirty="0" smtClean="0"/>
              <a:t> </a:t>
            </a:r>
            <a:r>
              <a:rPr lang="fr-CA" sz="1100" dirty="0" smtClean="0"/>
              <a:t>informations personnelles. Vous développez des tâches/questions basées sur le document authentique et vous assignez des grandes compétences du cadre du CLAO à la tâche.</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11</a:t>
            </a:fld>
            <a:endParaRPr lang="en-US" dirty="0"/>
          </a:p>
        </p:txBody>
      </p:sp>
    </p:spTree>
    <p:extLst>
      <p:ext uri="{BB962C8B-B14F-4D97-AF65-F5344CB8AC3E}">
        <p14:creationId xmlns:p14="http://schemas.microsoft.com/office/powerpoint/2010/main" val="2649847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Passons</a:t>
            </a:r>
            <a:r>
              <a:rPr lang="fr-CA" sz="1100" baseline="0" dirty="0" smtClean="0"/>
              <a:t> à la spirale d’apprentissage</a:t>
            </a:r>
            <a:r>
              <a:rPr lang="fr-CA" sz="1100" dirty="0" smtClean="0"/>
              <a:t>. Les</a:t>
            </a:r>
            <a:r>
              <a:rPr lang="fr-CA" sz="1100" baseline="0" dirty="0" smtClean="0"/>
              <a:t> e</a:t>
            </a:r>
            <a:r>
              <a:rPr lang="fr-CA" sz="1100" dirty="0" smtClean="0"/>
              <a:t>nsembles de tâches et le développement des compétences s’intègrent parfaitement ensemble si vous imaginez qu’il s’agit d’une spirale ascendante lorsque vous travaillez avec les apprenants. Généralement, vous commencez par vous dire : « Il faut développer ces compétences distinctes » afin que l’apprenant en fasse la démonstration à travers un ensemble de tâches, une tâche jalon ou une tâche culminante.</a:t>
            </a:r>
            <a:r>
              <a:rPr lang="fr-CA" sz="1100" baseline="0" dirty="0" smtClean="0"/>
              <a:t> Ensuite, vous dites à l’apprenant : « Vous avez effectué ceci plutôt bien, mais j’ai remarqué que vous devriez développer un peu plus certaines autres compétences ».</a:t>
            </a:r>
            <a:r>
              <a:rPr lang="fr-CA" sz="1100" dirty="0" smtClean="0"/>
              <a:t> Ainsi,</a:t>
            </a:r>
            <a:r>
              <a:rPr lang="fr-CA" sz="1100" baseline="0" dirty="0" smtClean="0"/>
              <a:t> vous travaillez toujours dans une spirale avec les apprenants. Gardez cela en tête, car les deux éléments sont cruciaux. Dans le passé, on parlait du développement basé sur le curriculum vs une approche fondée sur les besoins lorsque vous utilisiez des documents authentiques comme un journal ou une facture, mais vous avez besoin des deux approches – les apprenants doivent constamment passer de l’une à l’autre.</a:t>
            </a:r>
          </a:p>
          <a:p>
            <a:endParaRPr lang="fr-CA" sz="1100" baseline="0" dirty="0" smtClean="0"/>
          </a:p>
        </p:txBody>
      </p:sp>
      <p:sp>
        <p:nvSpPr>
          <p:cNvPr id="4" name="Slide Number Placeholder 3"/>
          <p:cNvSpPr>
            <a:spLocks noGrp="1"/>
          </p:cNvSpPr>
          <p:nvPr>
            <p:ph type="sldNum" sz="quarter" idx="10"/>
          </p:nvPr>
        </p:nvSpPr>
        <p:spPr/>
        <p:txBody>
          <a:bodyPr/>
          <a:lstStyle/>
          <a:p>
            <a:fld id="{32C3FB70-BADB-47DE-9353-63C60065E7B0}" type="slidenum">
              <a:rPr lang="en-US" smtClean="0"/>
              <a:pPr/>
              <a:t>12</a:t>
            </a:fld>
            <a:endParaRPr lang="en-US" dirty="0"/>
          </a:p>
        </p:txBody>
      </p:sp>
    </p:spTree>
    <p:extLst>
      <p:ext uri="{BB962C8B-B14F-4D97-AF65-F5344CB8AC3E}">
        <p14:creationId xmlns:p14="http://schemas.microsoft.com/office/powerpoint/2010/main" val="3264126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fr-CA" sz="1100" dirty="0" smtClean="0"/>
              <a:t>Anne :</a:t>
            </a:r>
          </a:p>
          <a:p>
            <a:r>
              <a:rPr lang="fr-CA" sz="1100" dirty="0" smtClean="0"/>
              <a:t>Sur quoi se base-t-elle? Sur le traitement cognitif. La taxonomie de Bloom a été utilisée par la</a:t>
            </a:r>
            <a:r>
              <a:rPr lang="fr-CA" sz="1100" baseline="0" dirty="0" smtClean="0"/>
              <a:t> taxonomie de</a:t>
            </a:r>
            <a:r>
              <a:rPr lang="fr-CA" sz="1100" dirty="0" smtClean="0"/>
              <a:t> Mosenthal pour fonder la réflexion des apprenants sur le contrôle de la complexité, en particulier en ce qui concerne l’échelle des compétences essentielles. </a:t>
            </a:r>
          </a:p>
          <a:p>
            <a:endParaRPr lang="fr-CA" sz="1100" baseline="0" dirty="0" smtClean="0"/>
          </a:p>
          <a:p>
            <a:r>
              <a:rPr lang="fr-CA" sz="1100" baseline="0" dirty="0" smtClean="0"/>
              <a:t>Il y a plusieurs façons de voir les choses. Bloom en est arrivé à six niveaux, en commençant par la connaissance et en remontant par la compréhension, l’application, l’analyse, l’évaluation et la création. </a:t>
            </a:r>
          </a:p>
          <a:p>
            <a:endParaRPr lang="fr-CA" sz="1100" baseline="0" dirty="0" smtClean="0"/>
          </a:p>
          <a:p>
            <a:r>
              <a:rPr lang="fr-CA" sz="1100" baseline="0" dirty="0" smtClean="0"/>
              <a:t>Nous nous attardons sur cette pyramide, car plus vous en savez sur le contexte et l’approche sous-jacente des activités axées sur les tâches, plus vous pourrez les intégrer à votre pratique et finalement créer ces activités vous-même très rapidement!</a:t>
            </a:r>
          </a:p>
          <a:p>
            <a:endParaRPr lang="fr-CA" sz="1100" baseline="0" dirty="0" smtClean="0"/>
          </a:p>
          <a:p>
            <a:r>
              <a:rPr lang="fr-CA" sz="1100" baseline="0" dirty="0" smtClean="0"/>
              <a:t>Pensez à la connaissance </a:t>
            </a:r>
            <a:r>
              <a:rPr lang="fr-CA" sz="1100" b="0" baseline="0" dirty="0" smtClean="0"/>
              <a:t>: dans quelle mesure les </a:t>
            </a:r>
            <a:r>
              <a:rPr lang="fr-CA" sz="1100" baseline="0" dirty="0" smtClean="0"/>
              <a:t>apprenants sont-ils capables de se souvenir, de reproduire, de mémoriser, de répéter, etc.?</a:t>
            </a:r>
          </a:p>
          <a:p>
            <a:r>
              <a:rPr lang="fr-CA" sz="1100" baseline="0" dirty="0" smtClean="0"/>
              <a:t>La compréhension concerne plutôt le classement, la description, la discussion, la localisation dans l’espace, la paraphrase.</a:t>
            </a:r>
          </a:p>
          <a:p>
            <a:r>
              <a:rPr lang="fr-CA" sz="1100" baseline="0" dirty="0" smtClean="0"/>
              <a:t>Application : peuvent-ils utiliser l’information autrement? Ils disent qu’ils comprennent, mais peuvent-ils le démontrer? Interpréter? Résoudre? Tout cela se situe à l’étape de l’application. En tant que formateurs, nous ne voulons pas seulement que les apprenants se souviennent de ce qu’ils ont appris, mais qu’ils soient capables de mettre en application leurs apprentissages de manière autonome dans des situations nouvelles.</a:t>
            </a:r>
          </a:p>
          <a:p>
            <a:r>
              <a:rPr lang="fr-CA" sz="1100" baseline="0" dirty="0" smtClean="0"/>
              <a:t>Analyse : Que font-ils? Est-ce qu’un apprenant peut distinguer les différences entre les différentes parties? Peut-il évaluer, comparer, faire contraster, critiquer, différencier, distinguer, expérimenter, tester, questionner?</a:t>
            </a:r>
            <a:r>
              <a:rPr lang="fr-CA" sz="1100" dirty="0" smtClean="0"/>
              <a:t> </a:t>
            </a:r>
            <a:r>
              <a:rPr lang="fr-CA" sz="1100" baseline="0" dirty="0" smtClean="0"/>
              <a:t>Certaines choses vont vous sembler familières, surtout si on pense aux tâches demandées au niveau secondaire ou postsecondaire.</a:t>
            </a:r>
          </a:p>
          <a:p>
            <a:r>
              <a:rPr lang="fr-CA" sz="1100" dirty="0"/>
              <a:t>É</a:t>
            </a:r>
            <a:r>
              <a:rPr lang="fr-CA" sz="1100" baseline="0" dirty="0" smtClean="0"/>
              <a:t>valuation : Un </a:t>
            </a:r>
            <a:r>
              <a:rPr lang="fr-CA" sz="1100" dirty="0" smtClean="0"/>
              <a:t>apprenant</a:t>
            </a:r>
            <a:r>
              <a:rPr lang="fr-CA" sz="1100" baseline="0" dirty="0" smtClean="0"/>
              <a:t> est-il capable de justifier son opinion et sa décision, en argumentant? À ce stade-ci, les</a:t>
            </a:r>
            <a:r>
              <a:rPr lang="fr-CA" sz="1100" dirty="0" smtClean="0"/>
              <a:t> apprenants</a:t>
            </a:r>
            <a:r>
              <a:rPr lang="fr-CA" sz="1100" baseline="0" dirty="0" smtClean="0"/>
              <a:t> évaluent, argumentent, défendent leur opinion, portent des jugements, font des choix, soutiennent des arguments, accordent de la valeur à un argument, etc. </a:t>
            </a:r>
          </a:p>
          <a:p>
            <a:r>
              <a:rPr lang="fr-CA" sz="1100" baseline="0" dirty="0" smtClean="0"/>
              <a:t>Création : Le niveau le plus élevé. Ici, les étudiants génèrent de nouvelles informations. C’est le niveau le plus haut du traitement cognitif. Un </a:t>
            </a:r>
            <a:r>
              <a:rPr lang="fr-CA" sz="1100" dirty="0" smtClean="0"/>
              <a:t>apprenant</a:t>
            </a:r>
            <a:r>
              <a:rPr lang="fr-CA" sz="1100" baseline="0" dirty="0" smtClean="0"/>
              <a:t> est-il capable d’exprimer un nouveau point de vue, une nouvelle théorie ou un nouveau produit? Il peut assembler, construire, créer, concevoir, développer, formuler, rédiger, présenter des informations d’une nouvelle façon.</a:t>
            </a:r>
          </a:p>
          <a:p>
            <a:endParaRPr lang="fr-CA" sz="1100" baseline="0" dirty="0" smtClean="0"/>
          </a:p>
          <a:p>
            <a:r>
              <a:rPr lang="fr-CA" sz="1100" baseline="0" dirty="0" smtClean="0"/>
              <a:t>Vous voyez maintenant toute l’importance de la pyramide. C’est comme une colonne vertébrale. Nous essayons de guider les apprenants pour ne pas qu’ils se limitent à se souvenir de ce qu’ils ont appris. </a:t>
            </a:r>
            <a:r>
              <a:rPr lang="fr-CA" sz="1100" dirty="0" smtClean="0"/>
              <a:t>Nous</a:t>
            </a:r>
            <a:r>
              <a:rPr lang="fr-CA" sz="1100" baseline="0" dirty="0" smtClean="0"/>
              <a:t> les amenons à des niveaux supérieurs. C’est l’essence des capacités de raisonnement qui sont intégrées dans les grandes compétences du cadre du CLAO et qui sont plus discrètement répertoriées dans les compétences essentielles.</a:t>
            </a:r>
          </a:p>
          <a:p>
            <a:endParaRPr lang="fr-CA" sz="1100" baseline="0" dirty="0" smtClean="0"/>
          </a:p>
          <a:p>
            <a:r>
              <a:rPr lang="fr-CA" sz="1100" baseline="0" dirty="0" smtClean="0"/>
              <a:t>Notes </a:t>
            </a:r>
            <a:r>
              <a:rPr lang="fr-CA" sz="1100" dirty="0" smtClean="0"/>
              <a:t>d’origine</a:t>
            </a:r>
            <a:r>
              <a:rPr lang="fr-CA" sz="1100" baseline="0" dirty="0" smtClean="0"/>
              <a:t> :</a:t>
            </a:r>
          </a:p>
          <a:p>
            <a:r>
              <a:rPr lang="fr-CA" sz="1100" dirty="0" smtClean="0"/>
              <a:t>Comme nous l’avons mentionné plus tôt, le développement des tâches est basé sur la taxonomie de Bloom, que vous devez déjà connaitre, et sur le tableau d’apprentissage périodique de Mosenthal</a:t>
            </a:r>
            <a:r>
              <a:rPr lang="fr-CA" sz="1100" baseline="0" dirty="0" smtClean="0"/>
              <a:t>. </a:t>
            </a:r>
            <a:endParaRPr lang="fr-CA" sz="1100" dirty="0" smtClean="0"/>
          </a:p>
          <a:p>
            <a:r>
              <a:rPr lang="fr-CA" sz="1100" b="1" dirty="0" smtClean="0"/>
              <a:t>Connaissance :</a:t>
            </a:r>
            <a:r>
              <a:rPr lang="fr-CA" sz="1100" dirty="0" smtClean="0"/>
              <a:t> L’apprenant est-il capable de se souvenir de l’information? définir, reproduire, lister, mémoriser, répéter, etc.</a:t>
            </a:r>
          </a:p>
          <a:p>
            <a:r>
              <a:rPr lang="fr-CA" sz="1100" b="1" dirty="0" smtClean="0"/>
              <a:t>Compréhension :</a:t>
            </a:r>
            <a:r>
              <a:rPr lang="fr-CA" sz="1100" dirty="0" smtClean="0"/>
              <a:t> L’apprenant est-il capable d’expliquer des idées ou des concepts? classer, décrire, discuter, identifier, localiser</a:t>
            </a:r>
            <a:r>
              <a:rPr lang="fr-CA" sz="1100" baseline="0" dirty="0" smtClean="0"/>
              <a:t> dans l’espace</a:t>
            </a:r>
            <a:r>
              <a:rPr lang="fr-CA" sz="1100" dirty="0" smtClean="0"/>
              <a:t>, reconnaitre, rapporter un fait, faire un choix, traduire, paraphraser.</a:t>
            </a:r>
          </a:p>
          <a:p>
            <a:r>
              <a:rPr lang="fr-CA" sz="1100" b="1" dirty="0" smtClean="0"/>
              <a:t>Application</a:t>
            </a:r>
            <a:r>
              <a:rPr lang="fr-CA" sz="1100" b="1" baseline="0" dirty="0" smtClean="0"/>
              <a:t> </a:t>
            </a:r>
            <a:r>
              <a:rPr lang="fr-CA" sz="1100" dirty="0" smtClean="0"/>
              <a:t>: L’apprenant est-il capable d’utiliser l’information d’une nouvelle façon? choisir, démontrer, théâtraliser, employer, illustrer, interpréter, faire fonctionner, programmer, décrire dans les grandes lignes, résoudre, utiliser, rédiger. </a:t>
            </a:r>
          </a:p>
          <a:p>
            <a:r>
              <a:rPr lang="fr-CA" sz="1100" b="1" dirty="0" smtClean="0"/>
              <a:t>Analyse</a:t>
            </a:r>
            <a:r>
              <a:rPr lang="fr-CA" sz="1100" b="1" baseline="0" dirty="0" smtClean="0"/>
              <a:t> </a:t>
            </a:r>
            <a:r>
              <a:rPr lang="fr-CA" sz="1100" dirty="0" smtClean="0"/>
              <a:t>: L’apprenant est-il capable de distinguer les différences entre les différentes parties? évaluer, comparer, faire contraster, critiquer, expliquer, différencier, discriminer, distinguer, examiner, expérimenter, questionner, tester. </a:t>
            </a:r>
          </a:p>
          <a:p>
            <a:r>
              <a:rPr lang="fr-CA" sz="1100" b="1" dirty="0"/>
              <a:t>É</a:t>
            </a:r>
            <a:r>
              <a:rPr lang="fr-CA" sz="1100" b="1" dirty="0" smtClean="0"/>
              <a:t>valuation</a:t>
            </a:r>
            <a:r>
              <a:rPr lang="fr-CA" sz="1100" b="1" baseline="0" dirty="0" smtClean="0"/>
              <a:t> </a:t>
            </a:r>
            <a:r>
              <a:rPr lang="fr-CA" sz="1100" dirty="0" smtClean="0"/>
              <a:t>: L’apprenant est-il capable de </a:t>
            </a:r>
            <a:r>
              <a:rPr lang="fr-CA" sz="1100" baseline="0" dirty="0" smtClean="0"/>
              <a:t>justifier son opinion et sa décision</a:t>
            </a:r>
            <a:r>
              <a:rPr lang="fr-CA" sz="1100" dirty="0" smtClean="0"/>
              <a:t>? évaluer, argumenter, défendre, porter un jugement, faire un choix, soutenir des arguments, accorder</a:t>
            </a:r>
            <a:r>
              <a:rPr lang="fr-CA" sz="1100" baseline="0" dirty="0" smtClean="0"/>
              <a:t> de la valeur</a:t>
            </a:r>
            <a:r>
              <a:rPr lang="fr-CA" sz="1100" dirty="0" smtClean="0"/>
              <a:t>,</a:t>
            </a:r>
            <a:r>
              <a:rPr lang="fr-CA" sz="1100" baseline="0" dirty="0" smtClean="0"/>
              <a:t> justifier.</a:t>
            </a:r>
            <a:endParaRPr lang="fr-CA" sz="1100" dirty="0" smtClean="0"/>
          </a:p>
          <a:p>
            <a:r>
              <a:rPr lang="fr-CA" sz="1100" b="1" dirty="0" smtClean="0"/>
              <a:t>Création</a:t>
            </a:r>
            <a:r>
              <a:rPr lang="fr-CA" sz="1100" b="1" baseline="0" dirty="0" smtClean="0"/>
              <a:t> </a:t>
            </a:r>
            <a:r>
              <a:rPr lang="fr-CA" sz="1100" dirty="0" smtClean="0"/>
              <a:t>: L’apprenant est-il capable de créer un nouveau produit ou un nouveau point de vue? assembler, construire, créer, concevoir, développer, formuler, persuader, rédiger.</a:t>
            </a:r>
          </a:p>
          <a:p>
            <a:r>
              <a:rPr lang="fr-CA" sz="1100" dirty="0" smtClean="0"/>
              <a:t>Vous voyez comment cela s’inscrit dans l’enseignement d’un point de vue général et propose une bonne vue d’ensemble de l’apprentissage. </a:t>
            </a:r>
            <a:endParaRPr lang="fr-CA" sz="1100" dirty="0"/>
          </a:p>
        </p:txBody>
      </p:sp>
      <p:sp>
        <p:nvSpPr>
          <p:cNvPr id="4" name="Slide Number Placeholder 3"/>
          <p:cNvSpPr>
            <a:spLocks noGrp="1"/>
          </p:cNvSpPr>
          <p:nvPr>
            <p:ph type="sldNum" sz="quarter" idx="10"/>
          </p:nvPr>
        </p:nvSpPr>
        <p:spPr/>
        <p:txBody>
          <a:bodyPr/>
          <a:lstStyle/>
          <a:p>
            <a:fld id="{AA2A40E0-46FE-465A-B019-A16127B118E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La taxonomie de Mosenthal : Vous pouvez vous appuyer sur ce document. Nous en parlerons plus en</a:t>
            </a:r>
            <a:r>
              <a:rPr lang="fr-CA" sz="1100" baseline="0" dirty="0" smtClean="0"/>
              <a:t> détail au fil des autres </a:t>
            </a:r>
            <a:r>
              <a:rPr lang="fr-CA" sz="1100" dirty="0" smtClean="0"/>
              <a:t>webinaires, mais nous souhaitions aborder avec vous </a:t>
            </a:r>
            <a:r>
              <a:rPr lang="fr-CA" sz="1100" dirty="0" smtClean="0"/>
              <a:t>le</a:t>
            </a:r>
            <a:r>
              <a:rPr lang="fr-CA" sz="1100" baseline="0" dirty="0" smtClean="0"/>
              <a:t> type d’information demandée, le type de traitement et le type d’association. </a:t>
            </a:r>
            <a:r>
              <a:rPr lang="fr-CA" sz="1100" baseline="0" dirty="0" smtClean="0"/>
              <a:t>Il s’agit de gérer la complexité des questions ou des tâches que vous allez créer pour les étudiants. C’est essentiel, car il ne faut pas donner un travail à l’</a:t>
            </a:r>
            <a:r>
              <a:rPr lang="fr-CA" sz="1100" dirty="0" smtClean="0"/>
              <a:t>apprenant</a:t>
            </a:r>
            <a:r>
              <a:rPr lang="fr-CA" sz="1100" baseline="0" dirty="0" smtClean="0"/>
              <a:t> qui ne correspond pas à son niveau – cela fait partie du défi de travailler avec un apprenant. Il faut se demander : où en est-il? Quelles tâches commençant à un niveau raisonnable puis-je lui donner pour ensuite en augmenter la complexité? Vous devez voir cela comme une échelle ou un escalier en colimaçon qu’il faut gravir progressivement.</a:t>
            </a:r>
          </a:p>
          <a:p>
            <a:endParaRPr lang="fr-CA" sz="1100" baseline="0" dirty="0" smtClean="0"/>
          </a:p>
          <a:p>
            <a:r>
              <a:rPr lang="fr-CA" sz="1100" baseline="0" dirty="0" smtClean="0"/>
              <a:t>Type d’information demandée : </a:t>
            </a:r>
            <a:r>
              <a:rPr lang="fr-CA" sz="1100" baseline="0" dirty="0" smtClean="0"/>
              <a:t>Que cherche l’apprenant? Quelle est la réponse à la question?</a:t>
            </a:r>
          </a:p>
          <a:p>
            <a:endParaRPr lang="fr-CA" sz="1100" baseline="0" dirty="0" smtClean="0"/>
          </a:p>
          <a:p>
            <a:r>
              <a:rPr lang="fr-CA" sz="1100" baseline="0" dirty="0" smtClean="0"/>
              <a:t>Type </a:t>
            </a:r>
            <a:r>
              <a:rPr lang="fr-CA" sz="1100" baseline="0" dirty="0" smtClean="0"/>
              <a:t>de traitement : Qu’est-ce que l’apprenant doit faire pour obtenir cette réponse?</a:t>
            </a:r>
          </a:p>
          <a:p>
            <a:endParaRPr lang="fr-CA" sz="1100" baseline="0" dirty="0" smtClean="0"/>
          </a:p>
          <a:p>
            <a:r>
              <a:rPr lang="fr-CA" sz="1100" baseline="0" dirty="0" smtClean="0"/>
              <a:t>Vous verrez que certains termes vous rappelleront fortement la taxonomie de Bloom dont nous venons de parler. </a:t>
            </a:r>
          </a:p>
          <a:p>
            <a:endParaRPr lang="fr-CA" sz="1100" baseline="0" dirty="0" smtClean="0"/>
          </a:p>
          <a:p>
            <a:r>
              <a:rPr lang="fr-CA" sz="1100" baseline="0" dirty="0" smtClean="0"/>
              <a:t>Type</a:t>
            </a:r>
            <a:r>
              <a:rPr lang="fr-CA" sz="1100" dirty="0" smtClean="0"/>
              <a:t> d’association </a:t>
            </a:r>
            <a:r>
              <a:rPr lang="fr-CA" sz="1100" baseline="0" dirty="0" smtClean="0"/>
              <a:t>: </a:t>
            </a:r>
            <a:r>
              <a:rPr lang="fr-CA" sz="1100" baseline="0" dirty="0" smtClean="0"/>
              <a:t>Quel </a:t>
            </a:r>
            <a:r>
              <a:rPr lang="fr-CA" sz="1100" baseline="0" dirty="0" smtClean="0"/>
              <a:t>renseignement est </a:t>
            </a:r>
            <a:r>
              <a:rPr lang="fr-CA" sz="1100" baseline="0" dirty="0" smtClean="0"/>
              <a:t>donné dans la question ou la tâche</a:t>
            </a:r>
            <a:r>
              <a:rPr lang="fr-CA" sz="1100" dirty="0" smtClean="0"/>
              <a:t> </a:t>
            </a:r>
            <a:r>
              <a:rPr lang="fr-CA" sz="1100" baseline="0" dirty="0" smtClean="0"/>
              <a:t>qui pourrait aider l’apprenant à trouver la réponse?</a:t>
            </a:r>
          </a:p>
          <a:p>
            <a:endParaRPr lang="fr-CA" sz="1100" baseline="0" dirty="0" smtClean="0"/>
          </a:p>
          <a:p>
            <a:r>
              <a:rPr lang="fr-CA" sz="1100" baseline="0" dirty="0" smtClean="0"/>
              <a:t>Vous pouvez voir que si vous parvenez à </a:t>
            </a:r>
            <a:r>
              <a:rPr lang="fr-CA" sz="1100" baseline="0" dirty="0" smtClean="0"/>
              <a:t>gérer</a:t>
            </a:r>
            <a:r>
              <a:rPr lang="fr-CA" sz="1100" dirty="0" smtClean="0"/>
              <a:t> </a:t>
            </a:r>
            <a:r>
              <a:rPr lang="fr-CA" sz="1100" baseline="0" dirty="0" smtClean="0"/>
              <a:t>ces </a:t>
            </a:r>
            <a:r>
              <a:rPr lang="fr-CA" sz="1100" baseline="0" dirty="0" smtClean="0"/>
              <a:t>zones, vous arriverez à </a:t>
            </a:r>
            <a:r>
              <a:rPr lang="fr-CA" sz="1100" baseline="0" dirty="0" smtClean="0"/>
              <a:t>gérer la </a:t>
            </a:r>
            <a:r>
              <a:rPr lang="fr-CA" sz="1100" baseline="0" dirty="0" smtClean="0"/>
              <a:t>complexité de vos questions.</a:t>
            </a:r>
          </a:p>
          <a:p>
            <a:endParaRPr lang="fr-CA" sz="1100" baseline="0" dirty="0" smtClean="0"/>
          </a:p>
          <a:p>
            <a:r>
              <a:rPr lang="fr-CA" sz="1100" baseline="0" dirty="0" smtClean="0"/>
              <a:t>Jane :</a:t>
            </a:r>
          </a:p>
          <a:p>
            <a:r>
              <a:rPr lang="fr-CA" sz="1100" baseline="0" dirty="0" smtClean="0"/>
              <a:t>Une fois que vous aurez compris l’essence du concept, cela vous paraitra plus logique. Nous en reparlerons plus tard.</a:t>
            </a:r>
            <a:endParaRPr lang="fr-CA" sz="1100" dirty="0" smtClean="0"/>
          </a:p>
          <a:p>
            <a:endParaRPr lang="fr-CA" sz="1100" dirty="0" smtClean="0"/>
          </a:p>
          <a:p>
            <a:r>
              <a:rPr lang="fr-CA" sz="1100" dirty="0" smtClean="0"/>
              <a:t>Notes d’origine :</a:t>
            </a:r>
          </a:p>
          <a:p>
            <a:r>
              <a:rPr lang="fr-CA" sz="1100" dirty="0" smtClean="0"/>
              <a:t>Peter Mosenthal et Michael D. Hardt – Taxonomie de Mosenthal </a:t>
            </a:r>
            <a:r>
              <a:rPr lang="fr-CA" sz="1100" baseline="0" dirty="0" smtClean="0"/>
              <a:t>- - - -&gt; </a:t>
            </a:r>
            <a:r>
              <a:rPr lang="fr-CA" sz="1100" dirty="0" err="1" smtClean="0"/>
              <a:t>SkillPlan</a:t>
            </a:r>
            <a:r>
              <a:rPr lang="fr-CA" sz="1100" dirty="0" smtClean="0"/>
              <a:t> BC</a:t>
            </a:r>
            <a:r>
              <a:rPr lang="fr-CA" sz="1100" baseline="0" dirty="0" smtClean="0"/>
              <a:t> </a:t>
            </a:r>
            <a:r>
              <a:rPr lang="fr-CA" sz="1100" dirty="0" smtClean="0"/>
              <a:t>– </a:t>
            </a:r>
            <a:r>
              <a:rPr lang="fr-CA" sz="1100" dirty="0" err="1" smtClean="0"/>
              <a:t>Controlling</a:t>
            </a:r>
            <a:r>
              <a:rPr lang="fr-CA" sz="1100" dirty="0" smtClean="0"/>
              <a:t> </a:t>
            </a:r>
            <a:r>
              <a:rPr lang="fr-CA" sz="1100" dirty="0" err="1" smtClean="0"/>
              <a:t>complexity</a:t>
            </a:r>
            <a:r>
              <a:rPr lang="fr-CA" sz="1100" baseline="0" dirty="0" smtClean="0"/>
              <a:t> </a:t>
            </a:r>
            <a:endParaRPr lang="fr-CA" sz="1100" dirty="0" smtClean="0"/>
          </a:p>
          <a:p>
            <a:endParaRPr lang="fr-CA" sz="1100" dirty="0" smtClean="0"/>
          </a:p>
          <a:p>
            <a:r>
              <a:rPr lang="fr-CA" sz="1100" dirty="0" smtClean="0"/>
              <a:t>Peter Mosenthal</a:t>
            </a:r>
            <a:r>
              <a:rPr lang="fr-CA" sz="1100" baseline="0" dirty="0" smtClean="0"/>
              <a:t> a créé la taxonomie de Mosenthal basée sur celle de Bloom. Elle s’appuie sur la taxonomie et l’échelle de complexité. Il s’agit d’un cadre en trois dimensions de la théorie de la structure de la question, basée sur la taxonomie de Bloom, mais poussée plus loin, car elle propose des descriptions plus précises de la capacité de raisonnement requise pour effectuer une tâche. Michael Hardt a travaillé avec Mosenthal sur la taxonomie en s’intéressant à la théorie de la structure de la question. Après la mort de Mosenthal, il a travaillé sur le </a:t>
            </a:r>
            <a:r>
              <a:rPr lang="fr-CA" sz="1100" baseline="0" dirty="0" err="1" smtClean="0"/>
              <a:t>SkillPlan</a:t>
            </a:r>
            <a:r>
              <a:rPr lang="fr-CA" sz="1100" baseline="0" dirty="0" smtClean="0"/>
              <a:t> BC pour développer la ressource « </a:t>
            </a:r>
            <a:r>
              <a:rPr lang="fr-CA" sz="1100" baseline="0" dirty="0" err="1" smtClean="0"/>
              <a:t>Controlling</a:t>
            </a:r>
            <a:r>
              <a:rPr lang="fr-CA" sz="1100" baseline="0" dirty="0" smtClean="0"/>
              <a:t> </a:t>
            </a:r>
            <a:r>
              <a:rPr lang="fr-CA" sz="1100" baseline="0" dirty="0" err="1" smtClean="0"/>
              <a:t>Complexity</a:t>
            </a:r>
            <a:r>
              <a:rPr lang="fr-CA" sz="1100" baseline="0" dirty="0" smtClean="0"/>
              <a:t> » (Gestion de la complexité), sur laquelle s’appuie notre atelier.</a:t>
            </a:r>
          </a:p>
          <a:p>
            <a:endParaRPr lang="fr-CA" sz="1100" baseline="0" dirty="0" smtClean="0"/>
          </a:p>
          <a:p>
            <a:r>
              <a:rPr lang="fr-CA" sz="1100" baseline="0" dirty="0" smtClean="0"/>
              <a:t>Nous vous montrerons une version modifiée de la taxonomie de Mosenthal dans la 3</a:t>
            </a:r>
            <a:r>
              <a:rPr lang="fr-CA" sz="1100" baseline="30000" dirty="0" smtClean="0"/>
              <a:t>e</a:t>
            </a:r>
            <a:r>
              <a:rPr lang="fr-CA" sz="1100" baseline="0" dirty="0" smtClean="0"/>
              <a:t> partie de la session de webinaires. Pour le moment, j’insisterai simplement sur le fait que la taxonomie comprend 3 zones clés : </a:t>
            </a:r>
            <a:r>
              <a:rPr lang="fr-CA" sz="1100" baseline="0" dirty="0" smtClean="0"/>
              <a:t>le type d’information demandée (</a:t>
            </a:r>
            <a:r>
              <a:rPr lang="fr-CA" sz="1100" baseline="0" dirty="0" smtClean="0"/>
              <a:t>que cherche l’apprenant = réponse à la question), </a:t>
            </a:r>
            <a:r>
              <a:rPr lang="fr-CA" sz="1100" baseline="0" dirty="0" smtClean="0"/>
              <a:t>le type </a:t>
            </a:r>
            <a:r>
              <a:rPr lang="fr-CA" sz="1100" baseline="0" dirty="0" smtClean="0"/>
              <a:t>de traitement (qu’est-ce que l’apprenant doit faire pour obtenir la réponse?), </a:t>
            </a:r>
            <a:r>
              <a:rPr lang="fr-CA" sz="1100" baseline="0" dirty="0" smtClean="0"/>
              <a:t>le type d’association (</a:t>
            </a:r>
            <a:r>
              <a:rPr lang="fr-CA" sz="1100" baseline="0" dirty="0" smtClean="0"/>
              <a:t>quels renseignements sont déjà donnés pour aider l’apprenant à répondre à la question?), ainsi que les informations concurrentes ou éléments de distraction – une information qui répond à certaines des conditions, mais pas à toutes ou semble répondre à toutes les conditions de la question, mais est incorrecte. Ces informations empêchent l’apprenant d’obtenir la bonne réponse ou de trouver la bonne information. </a:t>
            </a:r>
            <a:endParaRPr lang="fr-CA" sz="1100" dirty="0" smtClean="0"/>
          </a:p>
        </p:txBody>
      </p:sp>
      <p:sp>
        <p:nvSpPr>
          <p:cNvPr id="4" name="Slide Number Placeholder 3"/>
          <p:cNvSpPr>
            <a:spLocks noGrp="1"/>
          </p:cNvSpPr>
          <p:nvPr>
            <p:ph type="sldNum" sz="quarter" idx="10"/>
          </p:nvPr>
        </p:nvSpPr>
        <p:spPr/>
        <p:txBody>
          <a:bodyPr/>
          <a:lstStyle/>
          <a:p>
            <a:fld id="{32C3FB70-BADB-47DE-9353-63C60065E7B0}" type="slidenum">
              <a:rPr lang="en-US" smtClean="0"/>
              <a:pPr/>
              <a:t>14</a:t>
            </a:fld>
            <a:endParaRPr lang="en-US" dirty="0"/>
          </a:p>
        </p:txBody>
      </p:sp>
    </p:spTree>
    <p:extLst>
      <p:ext uri="{BB962C8B-B14F-4D97-AF65-F5344CB8AC3E}">
        <p14:creationId xmlns:p14="http://schemas.microsoft.com/office/powerpoint/2010/main" val="2073913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C’est un résumé de ce que nous venons juste de voir</a:t>
            </a:r>
            <a:r>
              <a:rPr lang="fr-CA" sz="1100" baseline="0" dirty="0" smtClean="0"/>
              <a:t>. Vous pouvez peut-être trouver des aide-mémoire pour vous en souvenir.</a:t>
            </a:r>
          </a:p>
          <a:p>
            <a:endParaRPr lang="fr-CA" sz="1100" baseline="0" dirty="0" smtClean="0"/>
          </a:p>
          <a:p>
            <a:r>
              <a:rPr lang="fr-CA" sz="1100" baseline="0" dirty="0" smtClean="0"/>
              <a:t>Ces termes, </a:t>
            </a:r>
            <a:r>
              <a:rPr lang="fr-CA" sz="1100" baseline="0" dirty="0" smtClean="0"/>
              <a:t>TID, </a:t>
            </a:r>
            <a:r>
              <a:rPr lang="fr-CA" sz="1100" baseline="0" dirty="0" smtClean="0"/>
              <a:t>TT et </a:t>
            </a:r>
            <a:r>
              <a:rPr lang="fr-CA" sz="1100" baseline="0" dirty="0" smtClean="0"/>
              <a:t>TA vont </a:t>
            </a:r>
            <a:r>
              <a:rPr lang="fr-CA" sz="1100" baseline="0" dirty="0" smtClean="0"/>
              <a:t>revenir souvent et sont listés dans le </a:t>
            </a:r>
            <a:r>
              <a:rPr lang="fr-CA" sz="1100" i="1" baseline="0" dirty="0" smtClean="0"/>
              <a:t>Guide du formateur</a:t>
            </a:r>
            <a:r>
              <a:rPr lang="fr-CA" sz="1100" baseline="0" dirty="0" smtClean="0"/>
              <a:t>.</a:t>
            </a:r>
          </a:p>
          <a:p>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15</a:t>
            </a:fld>
            <a:endParaRPr lang="en-US" dirty="0"/>
          </a:p>
        </p:txBody>
      </p:sp>
    </p:spTree>
    <p:extLst>
      <p:ext uri="{BB962C8B-B14F-4D97-AF65-F5344CB8AC3E}">
        <p14:creationId xmlns:p14="http://schemas.microsoft.com/office/powerpoint/2010/main" val="269774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Qu’est-ce qui rend une tâche complexe? En partie, c’est la complexité structurelle du matériel. La prose est-elle lisible? Par prose, je veux dire de longs passages d’un texte écrit.</a:t>
            </a:r>
          </a:p>
          <a:p>
            <a:r>
              <a:rPr lang="fr-CA" sz="1100" dirty="0" smtClean="0"/>
              <a:t>Complexité d’un document : les documents sont souvent des formulaires. Ils peuvent contenir peu de texte</a:t>
            </a:r>
            <a:r>
              <a:rPr lang="fr-CA" sz="1100" baseline="0" dirty="0" smtClean="0"/>
              <a:t>, mais ils contiennent généralement des tableaux et des sections. Le nombre de sections et d’éléments distincts présents dans un document peut embrouiller une personne qui n’a pas l’habitude d’être exposée à ce genre de documents et la manière dont ils fonctionnent. </a:t>
            </a:r>
          </a:p>
          <a:p>
            <a:endParaRPr lang="fr-CA" sz="1100" baseline="0" dirty="0" smtClean="0"/>
          </a:p>
          <a:p>
            <a:r>
              <a:rPr lang="fr-CA" sz="1100" baseline="0" dirty="0" smtClean="0"/>
              <a:t>Vous avez la complexité structurelle (la manière dont un document est présenté et sa lisibilité), et vous avez ensuite la procédure, c’est-à-dire : qu’est-ce que les apprenants doivent faire en matière de traitement cognitif pour travailler avec ce document?</a:t>
            </a:r>
          </a:p>
          <a:p>
            <a:endParaRPr lang="fr-CA" sz="1100" baseline="0" dirty="0" smtClean="0"/>
          </a:p>
          <a:p>
            <a:r>
              <a:rPr lang="fr-CA" sz="1100" baseline="0" dirty="0" smtClean="0"/>
              <a:t>Jane :</a:t>
            </a:r>
          </a:p>
          <a:p>
            <a:r>
              <a:rPr lang="fr-CA" sz="1100" baseline="0" dirty="0" smtClean="0"/>
              <a:t>En ce qui concerne</a:t>
            </a:r>
            <a:r>
              <a:rPr lang="fr-CA" sz="1100" dirty="0" smtClean="0"/>
              <a:t> la </a:t>
            </a:r>
            <a:r>
              <a:rPr lang="fr-CA" sz="1100" baseline="0" dirty="0" smtClean="0"/>
              <a:t>complexité structurelle, une des choses qui m’a toujours déconcertée est que même si un document semble très simple, à partir du moment où on y ajoute une quelconque forme de tableau, on vient de passer la complexité de ce document au moins au niveau 2 en</a:t>
            </a:r>
            <a:r>
              <a:rPr lang="fr-CA" sz="1100" dirty="0" smtClean="0"/>
              <a:t> raison des tâches comprises pour faire l</a:t>
            </a:r>
            <a:r>
              <a:rPr lang="fr-CA" sz="1100" baseline="0" dirty="0" smtClean="0"/>
              <a:t>a lecture d’un tableau. Je le mentionne, car lorsque nous avons suivi la formation, les formateurs ont constaté que si l’on travaille à partir d’un tableau avec des colonnes, des lignes et des points d’interception, on dépasse</a:t>
            </a:r>
            <a:r>
              <a:rPr lang="fr-CA" sz="1100" dirty="0" smtClean="0"/>
              <a:t> déjà</a:t>
            </a:r>
            <a:r>
              <a:rPr lang="fr-CA" sz="1100" baseline="0" dirty="0" smtClean="0"/>
              <a:t> le niveau 1. Donc, quand vous choisissez un document, vous devez être attentif à </a:t>
            </a:r>
            <a:r>
              <a:rPr lang="fr-CA" sz="1100" dirty="0" smtClean="0"/>
              <a:t>cela,</a:t>
            </a:r>
            <a:r>
              <a:rPr lang="fr-CA" sz="1100" baseline="0" dirty="0" smtClean="0"/>
              <a:t> car même si l’on dit qu’on n’augmente pas le niveau du document, on augmente le niveau de la tâche, et par conséquent les documents partent déjà au niveau 2.</a:t>
            </a:r>
          </a:p>
          <a:p>
            <a:endParaRPr lang="fr-CA" sz="1100" baseline="0" dirty="0" smtClean="0"/>
          </a:p>
          <a:p>
            <a:r>
              <a:rPr lang="fr-CA" sz="1100" baseline="0" dirty="0" smtClean="0"/>
              <a:t>Anne :</a:t>
            </a:r>
          </a:p>
          <a:p>
            <a:r>
              <a:rPr lang="fr-CA" sz="1100" baseline="0" dirty="0" smtClean="0"/>
              <a:t>Je vais simplement souligner la plausibilité des éléments de distraction. Nous parlerons plus en détail des éléments de distraction </a:t>
            </a:r>
            <a:r>
              <a:rPr lang="fr-CA" sz="1100" baseline="0" dirty="0" smtClean="0"/>
              <a:t>(informations concurrentes) et </a:t>
            </a:r>
            <a:r>
              <a:rPr lang="fr-CA" sz="1100" baseline="0" dirty="0" smtClean="0"/>
              <a:t>des renseignements que l’on peut remettre en question et qui empêchent d’obtenir la bonne réponse. </a:t>
            </a:r>
            <a:r>
              <a:rPr lang="fr-CA" sz="1100" dirty="0"/>
              <a:t>Q</a:t>
            </a:r>
            <a:r>
              <a:rPr lang="fr-CA" sz="1100" baseline="0" dirty="0" smtClean="0"/>
              <a:t>uand </a:t>
            </a:r>
            <a:r>
              <a:rPr lang="fr-CA" sz="1100" dirty="0" smtClean="0"/>
              <a:t>faut-il les prendre </a:t>
            </a:r>
            <a:r>
              <a:rPr lang="fr-CA" sz="1100" baseline="0" dirty="0" smtClean="0"/>
              <a:t>en considération? Quand est-il légitime de les prendre en considération? Jusqu’à quel point les prend-on en considération? Les éléments de distraction augmentent la complexité d’une question. Plus une question est simple, plus il devrait être facile d’y répondre. </a:t>
            </a:r>
          </a:p>
        </p:txBody>
      </p:sp>
      <p:sp>
        <p:nvSpPr>
          <p:cNvPr id="4" name="Slide Number Placeholder 3"/>
          <p:cNvSpPr>
            <a:spLocks noGrp="1"/>
          </p:cNvSpPr>
          <p:nvPr>
            <p:ph type="sldNum" sz="quarter" idx="10"/>
          </p:nvPr>
        </p:nvSpPr>
        <p:spPr/>
        <p:txBody>
          <a:bodyPr/>
          <a:lstStyle/>
          <a:p>
            <a:fld id="{32C3FB70-BADB-47DE-9353-63C60065E7B0}" type="slidenum">
              <a:rPr lang="en-US" smtClean="0"/>
              <a:pPr/>
              <a:t>16</a:t>
            </a:fld>
            <a:endParaRPr lang="en-US" dirty="0"/>
          </a:p>
        </p:txBody>
      </p:sp>
    </p:spTree>
    <p:extLst>
      <p:ext uri="{BB962C8B-B14F-4D97-AF65-F5344CB8AC3E}">
        <p14:creationId xmlns:p14="http://schemas.microsoft.com/office/powerpoint/2010/main" val="1891292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100" baseline="0" dirty="0" smtClean="0"/>
              <a:t>En ce qui concerne les tâches quantitatives ou de </a:t>
            </a:r>
            <a:r>
              <a:rPr lang="fr-CA" sz="1100" baseline="0" dirty="0" err="1" smtClean="0"/>
              <a:t>numératie</a:t>
            </a:r>
            <a:r>
              <a:rPr lang="fr-CA" sz="1100" baseline="0" dirty="0" smtClean="0"/>
              <a:t>, tout est dans la complexité des opérations et des calculs. La liste à puces vous montre que plus vous gravissez dans le type d’opération arithmétique, plus la tâche est difficile. Il est clair qu’une simple opération est plus facile à résoudre qu’une combinaison de plusieurs opérations. </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17</a:t>
            </a:fld>
            <a:endParaRPr lang="en-US" dirty="0"/>
          </a:p>
        </p:txBody>
      </p:sp>
    </p:spTree>
    <p:extLst>
      <p:ext uri="{BB962C8B-B14F-4D97-AF65-F5344CB8AC3E}">
        <p14:creationId xmlns:p14="http://schemas.microsoft.com/office/powerpoint/2010/main" val="24288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100" dirty="0" smtClean="0">
                <a:latin typeface="Calibri" charset="0"/>
              </a:rPr>
              <a:t>Anne :</a:t>
            </a:r>
          </a:p>
          <a:p>
            <a:r>
              <a:rPr lang="fr-CA" sz="1100" dirty="0" smtClean="0">
                <a:latin typeface="Calibri" charset="0"/>
              </a:rPr>
              <a:t>Comment les compétences essentielles et le cadre du CLAO s’intègrent-ils ensemble? J’espère que ces deux concepts vous sont familiers. </a:t>
            </a:r>
          </a:p>
          <a:p>
            <a:endParaRPr lang="fr-CA" sz="1100" baseline="0" dirty="0" smtClean="0">
              <a:latin typeface="Calibri" charset="0"/>
            </a:endParaRPr>
          </a:p>
          <a:p>
            <a:r>
              <a:rPr lang="fr-CA" sz="1100" baseline="0" dirty="0" smtClean="0">
                <a:latin typeface="Calibri" charset="0"/>
              </a:rPr>
              <a:t>Pour la compétence Rechercher et utiliser de l’information, vous voyez qu’elle s’étend sur quatre compétences essentielles. </a:t>
            </a:r>
          </a:p>
          <a:p>
            <a:r>
              <a:rPr lang="fr-CA" sz="1100" baseline="0" dirty="0" smtClean="0">
                <a:latin typeface="Calibri" charset="0"/>
              </a:rPr>
              <a:t>Communiquer des idées et de l’information : Souvent, les capacités de raisonnement et la communication orale font appel à de nombreuses grandes compétences du cadre du CLAO. Cela me fait souvent penser à une autoroute. Une compétence est comme une autoroute à quatre voies : il est possible d’emprunter de nombreuses routes pour se rendre à la compétence et, bien souvent, on doit passer par de nombreuses petites routes à une seule voie pour se rendre à la grande autoroute. (Route rurale vs autoroute 401)</a:t>
            </a:r>
          </a:p>
          <a:p>
            <a:r>
              <a:rPr lang="fr-CA" sz="1100" baseline="0" dirty="0" smtClean="0">
                <a:latin typeface="Calibri" charset="0"/>
              </a:rPr>
              <a:t>Comprendre et utiliser des nombres est en lien avec la </a:t>
            </a:r>
            <a:r>
              <a:rPr lang="fr-CA" sz="1100" baseline="0" dirty="0" err="1" smtClean="0">
                <a:latin typeface="Calibri" charset="0"/>
              </a:rPr>
              <a:t>numératie</a:t>
            </a:r>
            <a:r>
              <a:rPr lang="fr-CA" sz="1100" baseline="0" dirty="0" smtClean="0">
                <a:latin typeface="Calibri" charset="0"/>
              </a:rPr>
              <a:t> et les capacités de raisonnement.</a:t>
            </a:r>
          </a:p>
          <a:p>
            <a:r>
              <a:rPr lang="fr-CA" sz="1100" baseline="0" dirty="0" smtClean="0">
                <a:latin typeface="Calibri" charset="0"/>
              </a:rPr>
              <a:t>Utiliser la technologie numérique : vous le savez tous, c’est un sujet chaud parce que les apprenants utilisent tous les types de technologie numérique : téléphones intelligents, guichets automatiques bancaires, supports technologiques au travail, tablettes, ordinateurs.</a:t>
            </a:r>
          </a:p>
          <a:p>
            <a:r>
              <a:rPr lang="fr-CA" sz="1100" baseline="0" dirty="0" smtClean="0">
                <a:latin typeface="Calibri" charset="0"/>
              </a:rPr>
              <a:t>Gérer l’apprentissage : Il s’agit bien sûr des capacités de raisonnement et de la formation continue. Les apprenants sont-ils en mesure de chercher de l’information?</a:t>
            </a:r>
          </a:p>
          <a:p>
            <a:endParaRPr lang="fr-CA" sz="1100" baseline="0" dirty="0" smtClean="0">
              <a:latin typeface="Calibri" charset="0"/>
            </a:endParaRPr>
          </a:p>
          <a:p>
            <a:r>
              <a:rPr lang="fr-CA" sz="1100" baseline="0" dirty="0" smtClean="0">
                <a:latin typeface="Calibri" charset="0"/>
              </a:rPr>
              <a:t>Cela ne fera pas de mal de ressortir le document mère du MFCU, le cadre du curriculum du cadre du CLAO. Je m’y réfère constamment lorsque je conçois des tâches. Il me guide quand j’essaie de comprendre à quelles compétences je fais appel pour une tâche ou une question en particulier et à quel niveau je me trouve. </a:t>
            </a:r>
          </a:p>
          <a:p>
            <a:endParaRPr lang="fr-CA" sz="1100" dirty="0" smtClean="0">
              <a:latin typeface="Calibri" charset="0"/>
            </a:endParaRPr>
          </a:p>
          <a:p>
            <a:r>
              <a:rPr lang="fr-CA" sz="1100" dirty="0" smtClean="0">
                <a:latin typeface="Calibri" charset="0"/>
              </a:rPr>
              <a:t>Notes d’origine :</a:t>
            </a:r>
          </a:p>
          <a:p>
            <a:r>
              <a:rPr lang="fr-CA" sz="1100" dirty="0" smtClean="0">
                <a:latin typeface="Calibri" charset="0"/>
              </a:rPr>
              <a:t>Le cadre du CLAO suit les 9</a:t>
            </a:r>
            <a:r>
              <a:rPr lang="fr-CA" sz="1100" baseline="0" dirty="0" smtClean="0">
                <a:latin typeface="Calibri" charset="0"/>
              </a:rPr>
              <a:t> compétences essentielles mais, bien évidemment, pour nous en différencier, nous devons créer une autre manière </a:t>
            </a:r>
            <a:r>
              <a:rPr lang="fr-CA" sz="1100" dirty="0" smtClean="0">
                <a:latin typeface="Calibri" charset="0"/>
              </a:rPr>
              <a:t>de les décrire.</a:t>
            </a:r>
          </a:p>
          <a:p>
            <a:endParaRPr lang="fr-CA" sz="1100" dirty="0" smtClean="0">
              <a:latin typeface="Calibri" charset="0"/>
            </a:endParaRPr>
          </a:p>
          <a:p>
            <a:r>
              <a:rPr lang="fr-CA" sz="1100" dirty="0" smtClean="0">
                <a:latin typeface="Calibri" charset="0"/>
              </a:rPr>
              <a:t>Elles sont cependant reliées entre elles et le cadre du CLAO utilise toujours la même échelle que les compétences essentielles. </a:t>
            </a:r>
          </a:p>
          <a:p>
            <a:r>
              <a:rPr lang="fr-CA" sz="1100" dirty="0" smtClean="0">
                <a:latin typeface="Calibri" charset="0"/>
              </a:rPr>
              <a:t>	0 – 225 – Niveau 1 (aujourd’hui sous le niveau 1 [0-177] et Niveau </a:t>
            </a:r>
            <a:r>
              <a:rPr lang="fr-CA" sz="1100" baseline="0" dirty="0" smtClean="0">
                <a:latin typeface="Calibri" charset="0"/>
              </a:rPr>
              <a:t>1)</a:t>
            </a:r>
            <a:endParaRPr lang="fr-CA" sz="1100" dirty="0" smtClean="0">
              <a:latin typeface="Calibri" charset="0"/>
            </a:endParaRPr>
          </a:p>
          <a:p>
            <a:r>
              <a:rPr lang="fr-CA" sz="1100" dirty="0" smtClean="0">
                <a:latin typeface="Calibri" charset="0"/>
              </a:rPr>
              <a:t>	226 – 275 Niveau 2</a:t>
            </a:r>
          </a:p>
          <a:p>
            <a:r>
              <a:rPr lang="fr-CA" sz="1100" dirty="0" smtClean="0">
                <a:latin typeface="Calibri" charset="0"/>
              </a:rPr>
              <a:t>	276 – 325 Niveau 3</a:t>
            </a:r>
          </a:p>
          <a:p>
            <a:r>
              <a:rPr lang="fr-CA" sz="1100" dirty="0" smtClean="0">
                <a:latin typeface="Calibri" charset="0"/>
              </a:rPr>
              <a:t>	326 – 375 Niveau 4</a:t>
            </a:r>
          </a:p>
          <a:p>
            <a:r>
              <a:rPr lang="fr-CA" sz="1100" dirty="0" smtClean="0">
                <a:latin typeface="Calibri" charset="0"/>
              </a:rPr>
              <a:t>	376 – 500 Niveau </a:t>
            </a:r>
            <a:r>
              <a:rPr lang="fr-CA" sz="1100" baseline="0" dirty="0" smtClean="0">
                <a:latin typeface="Calibri" charset="0"/>
              </a:rPr>
              <a:t>5</a:t>
            </a:r>
            <a:endParaRPr lang="fr-CA" sz="1100" dirty="0">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942A80E-3519-2D4C-96EA-6DB170D9F885}" type="slidenum">
              <a:rPr lang="en-US"/>
              <a:pPr eaLnBrk="1" hangingPunct="1"/>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noProof="0" dirty="0" smtClean="0"/>
              <a:t>J’espère que vous avez tous</a:t>
            </a:r>
            <a:r>
              <a:rPr lang="fr-CA" sz="1100" baseline="0" noProof="0" dirty="0" smtClean="0"/>
              <a:t> ce document à votre bureau. </a:t>
            </a:r>
            <a:r>
              <a:rPr lang="fr-CA" sz="1100" noProof="0" dirty="0" smtClean="0"/>
              <a:t>Vous pouvez le télécharger à partir du site Web d’</a:t>
            </a:r>
            <a:r>
              <a:rPr lang="fr-CA" sz="1100" kern="1200" noProof="0" dirty="0" smtClean="0">
                <a:solidFill>
                  <a:schemeClr val="tx1"/>
                </a:solidFill>
              </a:rPr>
              <a:t>Espace Partenaires Emploi Ontario.</a:t>
            </a:r>
          </a:p>
          <a:p>
            <a:r>
              <a:rPr lang="fr-CA" sz="1100" noProof="0" dirty="0" smtClean="0">
                <a:hlinkClick r:id="rId3"/>
              </a:rPr>
              <a:t>http://www.tcu.gov.on.ca/fre/eopg/index.html</a:t>
            </a:r>
            <a:r>
              <a:rPr lang="fr-CA" sz="1100" noProof="0" dirty="0" smtClean="0"/>
              <a:t> </a:t>
            </a:r>
            <a:endParaRPr lang="fr-CA" sz="1100" dirty="0"/>
          </a:p>
          <a:p>
            <a:endParaRPr lang="fr-CA" sz="1100" noProof="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19</a:t>
            </a:fld>
            <a:endParaRPr lang="en-US" dirty="0"/>
          </a:p>
        </p:txBody>
      </p:sp>
    </p:spTree>
    <p:extLst>
      <p:ext uri="{BB962C8B-B14F-4D97-AF65-F5344CB8AC3E}">
        <p14:creationId xmlns:p14="http://schemas.microsoft.com/office/powerpoint/2010/main" val="272131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8009425-C31E-4548-BCB9-841F60F8CC74}"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fr-CA" sz="1100" dirty="0" smtClean="0"/>
              <a:t>Anne :</a:t>
            </a:r>
          </a:p>
          <a:p>
            <a:pPr eaLnBrk="1" hangingPunct="1"/>
            <a:r>
              <a:rPr lang="fr-CA" sz="1100" dirty="0" smtClean="0"/>
              <a:t>Il</a:t>
            </a:r>
            <a:r>
              <a:rPr lang="fr-CA" sz="1100" baseline="0" dirty="0" smtClean="0"/>
              <a:t> y a t</a:t>
            </a:r>
            <a:r>
              <a:rPr lang="fr-CA" sz="1100" dirty="0" smtClean="0"/>
              <a:t>rois webinaires au total. Le </a:t>
            </a:r>
            <a:r>
              <a:rPr lang="fr-CA" sz="1100" dirty="0" err="1" smtClean="0"/>
              <a:t>webinaire</a:t>
            </a:r>
            <a:r>
              <a:rPr lang="fr-CA" sz="1100" dirty="0" smtClean="0"/>
              <a:t> d’aujourd’hui traitera les parties A et B; et les deux</a:t>
            </a:r>
            <a:r>
              <a:rPr lang="fr-CA" sz="1100" baseline="0" dirty="0" smtClean="0"/>
              <a:t> autres parties seront traitées dans les deux autres webinaires. Aujourd’hui, nous nous pencherons sur les éléments requis pour développer des activités d’apprentissage axées sur les tâches. </a:t>
            </a:r>
          </a:p>
          <a:p>
            <a:pPr eaLnBrk="1" hangingPunct="1"/>
            <a:endParaRPr lang="fr-CA" sz="1100" baseline="0" dirty="0" smtClean="0"/>
          </a:p>
          <a:p>
            <a:pPr eaLnBrk="1" hangingPunct="1"/>
            <a:r>
              <a:rPr lang="fr-CA" sz="1100" dirty="0" smtClean="0"/>
              <a:t>Notes d’origine : Les 5 voies de transition en AFB sont :</a:t>
            </a:r>
            <a:r>
              <a:rPr lang="fr-CA" sz="1100" baseline="0" dirty="0" smtClean="0"/>
              <a:t> e</a:t>
            </a:r>
            <a:r>
              <a:rPr lang="fr-CA" sz="1100" dirty="0" smtClean="0"/>
              <a:t>mploi,</a:t>
            </a:r>
            <a:r>
              <a:rPr lang="fr-CA" sz="1100" baseline="0" dirty="0" smtClean="0"/>
              <a:t> a</a:t>
            </a:r>
            <a:r>
              <a:rPr lang="fr-CA" sz="1100" dirty="0" smtClean="0"/>
              <a:t>utonomie,</a:t>
            </a:r>
            <a:r>
              <a:rPr lang="fr-CA" sz="1100" baseline="0" dirty="0" smtClean="0"/>
              <a:t> é</a:t>
            </a:r>
            <a:r>
              <a:rPr lang="fr-CA" sz="1100" dirty="0" smtClean="0"/>
              <a:t>tudes secondaires,</a:t>
            </a:r>
            <a:r>
              <a:rPr lang="fr-CA" sz="1100" baseline="0" dirty="0" smtClean="0"/>
              <a:t> formation en a</a:t>
            </a:r>
            <a:r>
              <a:rPr lang="fr-CA" sz="1100" dirty="0" smtClean="0"/>
              <a:t>pprentissage</a:t>
            </a:r>
            <a:r>
              <a:rPr lang="fr-CA" sz="1100" baseline="0" dirty="0" smtClean="0"/>
              <a:t> et études p</a:t>
            </a:r>
            <a:r>
              <a:rPr lang="fr-CA" sz="1100" dirty="0" smtClean="0"/>
              <a:t>ostsecondaires (collège, université).</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La création de tâches est un</a:t>
            </a:r>
            <a:r>
              <a:rPr lang="fr-CA" sz="1100" baseline="0" dirty="0" smtClean="0"/>
              <a:t> processus </a:t>
            </a:r>
            <a:r>
              <a:rPr lang="fr-CA" sz="1100" dirty="0" smtClean="0"/>
              <a:t>en trois étapes. Comme vous le voyez, il s’agit de rassembler des documents authentiques, puis de créer des activités d’apprentissage ciblées</a:t>
            </a:r>
            <a:r>
              <a:rPr lang="fr-CA" sz="1100" baseline="0" dirty="0" smtClean="0"/>
              <a:t>, et enfin de gérer les objectifs pédagogiques et la complexité des activités. Ce sont les trois étapes à suivre pour créer des activités d’apprentissage axées sur les tâches ou des ensembles de tâches. </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20</a:t>
            </a:fld>
            <a:endParaRPr lang="en-US" dirty="0"/>
          </a:p>
        </p:txBody>
      </p:sp>
    </p:spTree>
    <p:extLst>
      <p:ext uri="{BB962C8B-B14F-4D97-AF65-F5344CB8AC3E}">
        <p14:creationId xmlns:p14="http://schemas.microsoft.com/office/powerpoint/2010/main" val="3720191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Comme vous le savez, il y a cinq</a:t>
            </a:r>
            <a:r>
              <a:rPr lang="fr-CA" sz="1100" baseline="0" dirty="0" smtClean="0"/>
              <a:t> voies de transition en AFB</a:t>
            </a:r>
            <a:r>
              <a:rPr lang="fr-CA" sz="1100" dirty="0" smtClean="0"/>
              <a:t>. Je</a:t>
            </a:r>
            <a:r>
              <a:rPr lang="fr-CA" sz="1100" baseline="0" dirty="0" smtClean="0"/>
              <a:t> les ai classées en trois groupes. L’autonomie est une voie à part. Le perfectionnement scolaire se concentre sur les situations en classe que l’on retrouve dans les études secondaires et postsecondaires, donc, que les apprenants se préparent aux études secondaires ou aux études postsecondaires, il s’agit d’un contexte scolaire. Enfin, on retrouve les domaines qui sont liés à l’emploi : la formation en apprentissage et l’emploi.</a:t>
            </a:r>
          </a:p>
          <a:p>
            <a:endParaRPr lang="fr-CA" sz="1100" baseline="0" dirty="0" smtClean="0"/>
          </a:p>
          <a:p>
            <a:r>
              <a:rPr lang="fr-CA" sz="1100" baseline="0" dirty="0" smtClean="0"/>
              <a:t>Jane :</a:t>
            </a:r>
          </a:p>
          <a:p>
            <a:r>
              <a:rPr lang="fr-CA" sz="1100" baseline="0" dirty="0" smtClean="0"/>
              <a:t>La formation en apprentissage se retrouve également dans la section « Perfectionnement scolaire », car les apprenants doivent passer par là aussi. En tant qu’apprenti, vous êtes parfois au travail, mais vous devez aussi faire de nombreux examens pour être testé. Il semble que la majorité des problèmes qu’ont les apprentis se trouvent dans l’obtention d’une certification en salle de classe – ils font très bien leur travail, mais éprouvent</a:t>
            </a:r>
            <a:r>
              <a:rPr lang="fr-CA" sz="1100" dirty="0" smtClean="0"/>
              <a:t> des difficultés en </a:t>
            </a:r>
            <a:r>
              <a:rPr lang="fr-CA" sz="1100" baseline="0" dirty="0" smtClean="0"/>
              <a:t>classe. Vous devez donc penser aux deux voies de transition pour ce groupe-ci.</a:t>
            </a:r>
          </a:p>
          <a:p>
            <a:endParaRPr lang="fr-CA" sz="1100" baseline="0" dirty="0" smtClean="0"/>
          </a:p>
          <a:p>
            <a:r>
              <a:rPr lang="fr-CA" sz="1100" baseline="0" dirty="0" smtClean="0"/>
              <a:t>Anne :</a:t>
            </a:r>
          </a:p>
          <a:p>
            <a:r>
              <a:rPr lang="fr-CA" sz="1100" baseline="0" dirty="0" smtClean="0"/>
              <a:t>C’est comme avoir une double personnalité. Il y a la </a:t>
            </a:r>
            <a:r>
              <a:rPr lang="fr-CA" sz="1100" baseline="0" smtClean="0"/>
              <a:t>composante « au travail » </a:t>
            </a:r>
            <a:r>
              <a:rPr lang="fr-CA" sz="1100" baseline="0" dirty="0" smtClean="0"/>
              <a:t>et la </a:t>
            </a:r>
            <a:r>
              <a:rPr lang="fr-CA" sz="1100" baseline="0" smtClean="0"/>
              <a:t>composante « scolaire » </a:t>
            </a:r>
            <a:r>
              <a:rPr lang="fr-CA" sz="1100" baseline="0" dirty="0" smtClean="0"/>
              <a:t>qui se déroule en classe.</a:t>
            </a:r>
            <a:endParaRPr lang="fr-CA" sz="1100" dirty="0" smtClean="0"/>
          </a:p>
          <a:p>
            <a:endParaRPr lang="fr-CA" sz="1100" dirty="0" smtClean="0"/>
          </a:p>
          <a:p>
            <a:r>
              <a:rPr lang="fr-CA" sz="1100" dirty="0" smtClean="0"/>
              <a:t>Notes d’origine :</a:t>
            </a:r>
          </a:p>
          <a:p>
            <a:r>
              <a:rPr lang="fr-CA" sz="1100" dirty="0" smtClean="0"/>
              <a:t>Il y a cinq voies de transition en AFB, comme vous le savez</a:t>
            </a:r>
            <a:r>
              <a:rPr lang="fr-CA" sz="1100" baseline="0" dirty="0" smtClean="0"/>
              <a:t>. Autonomie, études secondaires, études postsecondaires, formation en apprentissage et emploi. J’ai regroupé les études secondaires et postsecondaires dans une section </a:t>
            </a:r>
            <a:r>
              <a:rPr lang="fr-CA" sz="1100" baseline="0" smtClean="0"/>
              <a:t>rouge « Perfectionnement scolaire ». </a:t>
            </a:r>
            <a:r>
              <a:rPr lang="fr-CA" sz="1100" baseline="0" dirty="0" smtClean="0"/>
              <a:t>Les apprenants de ces deux voies de transition partagent un même but : ils évoluent dans des paramètres pédagogiques précis (classes, programmes, etc.). J’ai regroupé « Formation en apprentissage » et « Emploi » sous la section bleue « Lié à l’emploi » puisque l’un est directement en lien avec les compétences requises pour décrocher un emploi et l’autre vise à obtenir un emploi. J’ai mis « Formation en apprentissage » en violet, car la part qui se déroule à l’école contient des aspects scolaires. L’importance de la </a:t>
            </a:r>
            <a:r>
              <a:rPr lang="fr-CA" sz="1100" baseline="0" smtClean="0"/>
              <a:t>partie « scolaire » </a:t>
            </a:r>
            <a:r>
              <a:rPr lang="fr-CA" sz="1100" baseline="0" dirty="0" smtClean="0"/>
              <a:t>varie en fonction du type d’apprentissage. Cela dit, les étudiants qui se trouvent dans cette voie de transition auront une formation à la fois pour l’emploi et pour les études. Donc, les ensembles de tâches correspondants devront requérir un mélange des deux. Par exemple :</a:t>
            </a:r>
            <a:r>
              <a:rPr lang="fr-CA" sz="1100" dirty="0" smtClean="0"/>
              <a:t> </a:t>
            </a:r>
            <a:r>
              <a:rPr lang="fr-CA" sz="1100" baseline="0" dirty="0" smtClean="0"/>
              <a:t>documents qu’un électricien voit tous les jours</a:t>
            </a:r>
            <a:r>
              <a:rPr lang="fr-CA" sz="1100" dirty="0" smtClean="0"/>
              <a:t> </a:t>
            </a:r>
            <a:r>
              <a:rPr lang="fr-CA" sz="1100" dirty="0" smtClean="0">
                <a:sym typeface="Wingdings"/>
              </a:rPr>
              <a:t> </a:t>
            </a:r>
            <a:r>
              <a:rPr lang="fr-CA" sz="1100" baseline="0" dirty="0" smtClean="0"/>
              <a:t>calculs mathématiques en lien avec ce que ferait un électricien dans le cadre de son travail. </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21</a:t>
            </a:fld>
            <a:endParaRPr lang="en-US" dirty="0"/>
          </a:p>
        </p:txBody>
      </p:sp>
    </p:spTree>
    <p:extLst>
      <p:ext uri="{BB962C8B-B14F-4D97-AF65-F5344CB8AC3E}">
        <p14:creationId xmlns:p14="http://schemas.microsoft.com/office/powerpoint/2010/main" val="1036301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b="0" dirty="0" smtClean="0"/>
              <a:t>Qu’est-ce qu’une tâche liée à l’emploi</a:t>
            </a:r>
            <a:r>
              <a:rPr lang="fr-CA" sz="1100" dirty="0" smtClean="0"/>
              <a:t>? Il faut se demander si l’employé effectue réellement ce genre de tâche au travail</a:t>
            </a:r>
            <a:r>
              <a:rPr lang="fr-CA" sz="1100" baseline="0" dirty="0" smtClean="0"/>
              <a:t>. Lorsque j’ai été formée par le </a:t>
            </a:r>
            <a:r>
              <a:rPr lang="fr-CA" sz="1100" baseline="0" dirty="0" err="1" smtClean="0"/>
              <a:t>SkillPlan</a:t>
            </a:r>
            <a:r>
              <a:rPr lang="fr-CA" sz="1100" baseline="0" dirty="0" smtClean="0"/>
              <a:t> BC, ils répétaient constamment le mantra : « Adaptez la tâche et non le document ». Quand vous créez une question, vous devez vraiment vous demander si un employé ferait réellement </a:t>
            </a:r>
            <a:r>
              <a:rPr lang="fr-CA" sz="1100" dirty="0" smtClean="0"/>
              <a:t>cette tâche </a:t>
            </a:r>
            <a:r>
              <a:rPr lang="fr-CA" sz="1100" baseline="0" dirty="0" smtClean="0"/>
              <a:t>au travail. Vous pouvez observer différents types de travail ou en discuter avec des </a:t>
            </a:r>
            <a:r>
              <a:rPr lang="fr-CA" sz="1100" dirty="0" smtClean="0"/>
              <a:t>apprenan</a:t>
            </a:r>
            <a:r>
              <a:rPr lang="fr-CA" sz="1100" baseline="0" dirty="0" smtClean="0"/>
              <a:t>ts qui font ce travail, cela vous aidera. Vous pouvez aussi rassembler des documents issus desdits travaux. Vous devez comprendre le contexte pour pouvoir faire des tâches authentiques axées sur des documents authentiques (par exemple, des documents qui viennent d’un lieu de travail en particulier). </a:t>
            </a:r>
          </a:p>
          <a:p>
            <a:endParaRPr lang="fr-CA" sz="1100" baseline="0" dirty="0" smtClean="0"/>
          </a:p>
          <a:p>
            <a:r>
              <a:rPr lang="fr-CA" sz="1100" baseline="0" dirty="0" smtClean="0"/>
              <a:t>Avec les tâches liées à l’emploi, les possibilités sont infinies. Il y a tellement de secteurs différents : l’industrie de l’hôtellerie, la finance, les assurances, la vente, l’industrie manufacturière, etc. Posez des questions sur les types d’emplois qui intéressent vos apprenants pour pouvoir ensuite rassembler (ou leur demander d’apporter) des documents authentiques et pertinents pour créer vos tâches.</a:t>
            </a:r>
            <a:endParaRPr lang="fr-CA" sz="1100" dirty="0" smtClean="0"/>
          </a:p>
          <a:p>
            <a:endParaRPr lang="fr-CA" sz="1100" dirty="0" smtClean="0"/>
          </a:p>
          <a:p>
            <a:r>
              <a:rPr lang="fr-CA" sz="1100" baseline="0" dirty="0" smtClean="0"/>
              <a:t>Notes d’origine :</a:t>
            </a:r>
          </a:p>
          <a:p>
            <a:r>
              <a:rPr lang="fr-CA" sz="1100" dirty="0" smtClean="0"/>
              <a:t>Nous allons commencer par nous pencher sur la voie de transition « Emploi » et les ensembles de tâches pour cette voie</a:t>
            </a:r>
            <a:r>
              <a:rPr lang="fr-CA" sz="1100" baseline="0" dirty="0" smtClean="0"/>
              <a:t>, puisque l’approche de création de tâches commence avec des documents authentiques issus du milieu du travail. Dans cette voie de transition, il s’agit d’essayer de reproduire le lieu de travail dans votre classe. Exemple : essayez de créer des activités d’apprentissage pour préparer les apprenants au milieu du travail en utilisant des documents authentiques et des tâches réalistes trouvés sur le lieu de travail. </a:t>
            </a:r>
            <a:endParaRPr lang="fr-CA" sz="1100" dirty="0" smtClean="0"/>
          </a:p>
          <a:p>
            <a:r>
              <a:rPr lang="fr-CA" sz="1100" dirty="0" smtClean="0"/>
              <a:t>Lorsqu’on utilise les résultats d’AFB, on parle de compétences et de démonstrations. De nombreuses démonstrations peuvent être transformées en tâches</a:t>
            </a:r>
            <a:r>
              <a:rPr lang="fr-CA" sz="1100" baseline="0" dirty="0" smtClean="0"/>
              <a:t> authentiques. Il est surtout important de penser à l’authenticité de la tâche. C’est plutôt simple lorsqu’on travaille avec l’emploi… soit ils le font au travail, soit ils ne le font pas. Il devient cependant plus difficile de comprendre ce qui est authentique lorsqu’on travaille avec les autres voies de transition d’AFB. Une fois que nous aurons révisé le processus de rassemblement de documents et les étapes pour créer les tâches, je vous montrerai quelques tâches qui nous ont été soumises pour révision dans le cadre du projet QUILL, et vous nous direz si vous pensez si ce sont de bonnes tâches, ou pourquoi ce ne sont pas des tâches, ou encore si vous pensez que ces tâches ont besoin d’être améliorées.</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22</a:t>
            </a:fld>
            <a:endParaRPr lang="en-US" dirty="0"/>
          </a:p>
        </p:txBody>
      </p:sp>
    </p:spTree>
    <p:extLst>
      <p:ext uri="{BB962C8B-B14F-4D97-AF65-F5344CB8AC3E}">
        <p14:creationId xmlns:p14="http://schemas.microsoft.com/office/powerpoint/2010/main" val="2351501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buFontTx/>
              <a:buNone/>
            </a:pPr>
            <a:r>
              <a:rPr lang="fr-CA" sz="1100" dirty="0" smtClean="0"/>
              <a:t>Anne :</a:t>
            </a:r>
          </a:p>
          <a:p>
            <a:pPr eaLnBrk="1" hangingPunct="1">
              <a:buFontTx/>
              <a:buNone/>
            </a:pPr>
            <a:r>
              <a:rPr lang="fr-CA" sz="1100" b="0" dirty="0" smtClean="0"/>
              <a:t>Pourquoi utiliser des activités liées à l’emploi pour les apprenants des voies de transition « Emploi/Formation en apprentissage »</a:t>
            </a:r>
            <a:r>
              <a:rPr lang="fr-CA" sz="1100" baseline="0" dirty="0" smtClean="0"/>
              <a:t>? (Lorsque je parle de formation en apprentissage, je parle de la partie qui se déroule sur le lieu de travail). Les employés font généralement de la lecture dans un but précis au travail. Nous devons les préparer à utiliser ces documents sur le lieu de travail. Il est primordial d’apporter des documents authentiques pour que, lorsqu’ils les utiliseront sur leur lieu de travail, ils soient bien préparés. Il faut simuler le lieu de travail. Cela permet aux apprenants de renforcer et de mettre leurs compétences en pratique dans un environnement sans stress où ils peuvent obtenir de l’aide.</a:t>
            </a:r>
            <a:endParaRPr lang="fr-CA" sz="1100" dirty="0" smtClean="0"/>
          </a:p>
          <a:p>
            <a:pPr eaLnBrk="1" hangingPunct="1">
              <a:buFontTx/>
              <a:buNone/>
            </a:pPr>
            <a:endParaRPr lang="fr-CA" sz="1100" dirty="0" smtClean="0"/>
          </a:p>
          <a:p>
            <a:pPr eaLnBrk="1" hangingPunct="1">
              <a:buFontTx/>
              <a:buNone/>
            </a:pPr>
            <a:r>
              <a:rPr lang="fr-CA" sz="1100" baseline="0" dirty="0" smtClean="0"/>
              <a:t>Notes d’origine :</a:t>
            </a:r>
          </a:p>
          <a:p>
            <a:pPr eaLnBrk="1" hangingPunct="1">
              <a:buFontTx/>
              <a:buChar char="•"/>
            </a:pPr>
            <a:r>
              <a:rPr lang="fr-CA" sz="1100" dirty="0" smtClean="0"/>
              <a:t>La formation en apprentissage est une voie de transition unique puisqu’elle tombe dans la voie de transition plus traditionnelle « Emploi », mais également dans</a:t>
            </a:r>
            <a:r>
              <a:rPr lang="fr-CA" sz="1100" baseline="0" dirty="0" smtClean="0"/>
              <a:t> les voies « Études secondaires » (très souvent) et « Études postsecondaires »… Ce qui ne serait pas authentique sur le lieu de travail le serait peut-être en classe… et c’est en cela que c’est difficile pour les apprenants qui passent des examens dans ce genre de programme. </a:t>
            </a:r>
          </a:p>
          <a:p>
            <a:pPr eaLnBrk="1" hangingPunct="1">
              <a:buFontTx/>
              <a:buChar char="•"/>
            </a:pPr>
            <a:endParaRPr lang="fr-CA" sz="1100" dirty="0" smtClean="0"/>
          </a:p>
          <a:p>
            <a:pPr eaLnBrk="1" hangingPunct="1">
              <a:buFontTx/>
              <a:buChar char="•"/>
            </a:pPr>
            <a:r>
              <a:rPr lang="fr-CA" sz="1100" dirty="0" smtClean="0"/>
              <a:t>Dans cet atelier, nous parlerons du fait que les activités et les tâches sont interchangeables</a:t>
            </a:r>
            <a:r>
              <a:rPr lang="fr-CA" sz="1100" baseline="0" dirty="0" smtClean="0"/>
              <a:t> : elles sont similaires et elles devraient simuler les types de tâches que les employés font au travail. </a:t>
            </a:r>
          </a:p>
          <a:p>
            <a:pPr eaLnBrk="1" hangingPunct="1">
              <a:buFontTx/>
              <a:buChar char="•"/>
            </a:pPr>
            <a:r>
              <a:rPr lang="fr-CA" sz="1100" dirty="0" smtClean="0"/>
              <a:t>N’OUBLIEZ PAS DE PARLER DES TROIS AUTRES VOIES DE TRANSITION ICI</a:t>
            </a:r>
            <a:r>
              <a:rPr lang="fr-CA" sz="1100" baseline="0" dirty="0" smtClean="0"/>
              <a:t> – ÉTUDES SECONDAIRES, ÉTUDES POSTSECONDAIRES ET AUTONOMIE.</a:t>
            </a:r>
          </a:p>
          <a:p>
            <a:pPr eaLnBrk="1" hangingPunct="1"/>
            <a:r>
              <a:rPr lang="fr-CA" sz="1100" dirty="0" smtClean="0"/>
              <a:t>Ex. : La plupart des adultes ont besoin d’écrire</a:t>
            </a:r>
            <a:r>
              <a:rPr lang="fr-CA" sz="1100" baseline="0" dirty="0" smtClean="0"/>
              <a:t> des lettres à un moment donné. Il peut s’agir d’une activité authentique pour les classes de </a:t>
            </a:r>
            <a:r>
              <a:rPr lang="fr-CA" sz="1100" baseline="0" dirty="0" err="1" smtClean="0"/>
              <a:t>littératie</a:t>
            </a:r>
            <a:r>
              <a:rPr lang="fr-CA" sz="1100" baseline="0" dirty="0" smtClean="0"/>
              <a:t> pour adultes si les</a:t>
            </a:r>
            <a:r>
              <a:rPr lang="fr-CA" sz="1100" dirty="0" smtClean="0"/>
              <a:t> appren</a:t>
            </a:r>
            <a:r>
              <a:rPr lang="fr-CA" sz="1100" baseline="0" dirty="0" smtClean="0"/>
              <a:t>ants ont un objectif précis lorsqu’ils écrivent ces lettres et si les lettres sont envoyées</a:t>
            </a:r>
            <a:r>
              <a:rPr lang="fr-CA" sz="1100" dirty="0"/>
              <a:t>.</a:t>
            </a:r>
            <a:r>
              <a:rPr lang="fr-CA" sz="1100" dirty="0" smtClean="0"/>
              <a:t> Par contre, s’entrainer à écrire des lettres qui ne seront jamais envoyées et qui s’adressent à des gens qui n’existent pas devient une activité décontextualisée purement scolaire et qui ne sert à rien dans la vie des apprenants en dehors du cours de </a:t>
            </a:r>
            <a:r>
              <a:rPr lang="fr-CA" sz="1100" dirty="0" err="1" smtClean="0"/>
              <a:t>littératie</a:t>
            </a:r>
            <a:r>
              <a:rPr lang="fr-CA" sz="1100" dirty="0" smtClean="0"/>
              <a:t>.</a:t>
            </a:r>
          </a:p>
          <a:p>
            <a:pPr eaLnBrk="1" hangingPunct="1"/>
            <a:endParaRPr lang="fr-CA" sz="1100" dirty="0" smtClean="0"/>
          </a:p>
          <a:p>
            <a:pPr eaLnBrk="1" hangingPunct="1"/>
            <a:r>
              <a:rPr lang="fr-CA" sz="1100" dirty="0" smtClean="0"/>
              <a:t>Il est important d’utiliser des activités et du matériel tirés de la vie des apprenants en dehors de l’école (Créer des activités et du matériel authentique</a:t>
            </a:r>
            <a:r>
              <a:rPr lang="fr-CA" sz="1100" baseline="0" dirty="0" smtClean="0"/>
              <a:t> pour la classe de </a:t>
            </a:r>
            <a:r>
              <a:rPr lang="fr-CA" sz="1100" baseline="0" dirty="0" err="1" smtClean="0"/>
              <a:t>littératie</a:t>
            </a:r>
            <a:r>
              <a:rPr lang="fr-CA" sz="1100" baseline="0" dirty="0" smtClean="0"/>
              <a:t> des adultes</a:t>
            </a:r>
            <a:r>
              <a:rPr lang="fr-CA" sz="1100" dirty="0" smtClean="0"/>
              <a:t> </a:t>
            </a:r>
            <a:r>
              <a:rPr lang="fr-CA" sz="1100" dirty="0" smtClean="0">
                <a:sym typeface="Wingdings"/>
              </a:rPr>
              <a:t> </a:t>
            </a:r>
            <a:r>
              <a:rPr lang="fr-CA" sz="1100" dirty="0" smtClean="0"/>
              <a:t>NCSALL)</a:t>
            </a:r>
          </a:p>
          <a:p>
            <a:pPr eaLnBrk="1" hangingPunct="1"/>
            <a:r>
              <a:rPr lang="fr-CA" sz="1100" dirty="0" smtClean="0"/>
              <a:t>Polycopié</a:t>
            </a:r>
            <a:r>
              <a:rPr lang="fr-CA" sz="1100" baseline="0" dirty="0" smtClean="0"/>
              <a:t> </a:t>
            </a:r>
            <a:r>
              <a:rPr lang="fr-CA" sz="1100" dirty="0" smtClean="0"/>
              <a:t>: </a:t>
            </a:r>
            <a:r>
              <a:rPr lang="fr-CA" sz="1100" b="1" dirty="0" smtClean="0"/>
              <a:t>Fonctions langagières</a:t>
            </a:r>
          </a:p>
          <a:p>
            <a:pPr eaLnBrk="1" hangingPunct="1">
              <a:buFontTx/>
              <a:buChar char="•"/>
            </a:pPr>
            <a:endParaRPr lang="fr-CA" sz="11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Qu’est-ce qu’une tâche pédagogique? </a:t>
            </a:r>
            <a:r>
              <a:rPr lang="fr-CA" sz="1100" kern="1200" dirty="0" smtClean="0">
                <a:solidFill>
                  <a:schemeClr val="tx1"/>
                </a:solidFill>
              </a:rPr>
              <a:t>Les tâches pédagogiques ressemblent plutôt aux activités d’apprentissage axées sur les compétences </a:t>
            </a:r>
            <a:r>
              <a:rPr lang="fr-CA" sz="1100" dirty="0" smtClean="0"/>
              <a:t>puisque c’est la manière dont le curriculum est organisé. Vous pourriez penser que lorsque vous effectuez un</a:t>
            </a:r>
            <a:r>
              <a:rPr lang="fr-CA" sz="1100" baseline="0" dirty="0" smtClean="0"/>
              <a:t> ensemble de tâches pour une voie de transition de perfectionnement scolaire, vous allez plutôt faire des activités axées sur les compétences. Vous remarquerez une plus forte similitude entre les tâches axées sur les compétences et les tâches en raison du contexte et la façon dont se fait l’apprentissage aux paliers secondaire et postsecondaire. Il s’agit principalement d’activités pédagogiques d’apprentissage dans le but d’atteindre les résultats attendus du curriculum pour obtenir les crédits de cours précis. Souvent, les résultats du curriculum sont définis en fonction de l’atteinte de compétences particulières au sein du curriculum.</a:t>
            </a:r>
          </a:p>
          <a:p>
            <a:endParaRPr lang="fr-CA" sz="1100" b="1" baseline="0" dirty="0" smtClean="0"/>
          </a:p>
          <a:p>
            <a:r>
              <a:rPr lang="fr-CA" sz="1100" baseline="0" dirty="0" smtClean="0"/>
              <a:t>Jane :</a:t>
            </a:r>
          </a:p>
          <a:p>
            <a:r>
              <a:rPr lang="fr-CA" sz="1100" baseline="0" dirty="0" smtClean="0"/>
              <a:t>Tout à fait, Anne. C’est ce qui nous a posé problème – le fait que nous devons penser à quelqu’un qui va dans une école pour adultes et ce qu’il doit y faire. Eh bien, il va devoir faire des jeux-questionnaires et des tests, et rédiger des dissertations sur des sujets qui ne l’intéressent pas forcément – nous devons penser à ça. J’ai trouvé que les gens qui ont travaillé dans le système scolaire ont parfois tendance à l’oublier un peu plus vite que les autres, car ils ont trop le nez dans le programme de crédits.</a:t>
            </a:r>
          </a:p>
          <a:p>
            <a:endParaRPr lang="fr-CA" sz="1100" baseline="0" dirty="0" smtClean="0"/>
          </a:p>
          <a:p>
            <a:r>
              <a:rPr lang="fr-CA" sz="1100" baseline="0" dirty="0" smtClean="0"/>
              <a:t>Anne :</a:t>
            </a:r>
          </a:p>
          <a:p>
            <a:r>
              <a:rPr lang="fr-CA" sz="1100" baseline="0" dirty="0" smtClean="0"/>
              <a:t>D’ailleurs, laissez-moi vous rappeler que vous ne savez pas à quoi va ressembler la prochaine étape ou le prochain point de transition – en d’autres termes, quels genres d’activités ils vont faire au</a:t>
            </a:r>
            <a:r>
              <a:rPr lang="fr-CA" sz="1100" dirty="0" smtClean="0"/>
              <a:t> fil</a:t>
            </a:r>
            <a:r>
              <a:rPr lang="fr-CA" sz="1100" baseline="0" dirty="0" smtClean="0"/>
              <a:t> de leurs études secondaires ou postsecondaires – cela fait partie de l’enquête que vous devez mener. Par exemple, l’un des programmes de conseil scolaire voulait se concentrer sur les activités liées à l’emploi. Le formateur a donc dû se pencher sur les emplois qui intéressaient le plus les apprenants et qu’il était donc pertinent d’étudier avec son public. Cela a été bénéfique pour tous les formateurs du programme. Si vous êtes dans un programme communautaire, vous voudrez peut-être prendre contact avec vos collègues du conseil scolaire pour vous renseigner sur les crédits des études secondaires. </a:t>
            </a:r>
          </a:p>
        </p:txBody>
      </p:sp>
      <p:sp>
        <p:nvSpPr>
          <p:cNvPr id="4" name="Slide Number Placeholder 3"/>
          <p:cNvSpPr>
            <a:spLocks noGrp="1"/>
          </p:cNvSpPr>
          <p:nvPr>
            <p:ph type="sldNum" sz="quarter" idx="10"/>
          </p:nvPr>
        </p:nvSpPr>
        <p:spPr/>
        <p:txBody>
          <a:bodyPr/>
          <a:lstStyle/>
          <a:p>
            <a:fld id="{32C3FB70-BADB-47DE-9353-63C60065E7B0}" type="slidenum">
              <a:rPr lang="en-US" smtClean="0"/>
              <a:pPr/>
              <a:t>24</a:t>
            </a:fld>
            <a:endParaRPr lang="en-US" dirty="0"/>
          </a:p>
        </p:txBody>
      </p:sp>
    </p:spTree>
    <p:extLst>
      <p:ext uri="{BB962C8B-B14F-4D97-AF65-F5344CB8AC3E}">
        <p14:creationId xmlns:p14="http://schemas.microsoft.com/office/powerpoint/2010/main" val="1236262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Qu’est-ce qu’une tâche liée à</a:t>
            </a:r>
            <a:r>
              <a:rPr lang="fr-CA" sz="1100" baseline="0" dirty="0" smtClean="0"/>
              <a:t> l’autonomie</a:t>
            </a:r>
            <a:r>
              <a:rPr lang="fr-CA" sz="1100" dirty="0" smtClean="0"/>
              <a:t>? C’est probablement la plus claire de toutes</a:t>
            </a:r>
            <a:r>
              <a:rPr lang="fr-CA" sz="1100" baseline="0" dirty="0" smtClean="0"/>
              <a:t>. Il s’agit de situations de la vie quotidienne. Les possibilités sont infinies. Si vous pensez au nombre de rôles qu’une même personne tient dans sa vie – parent, soignant, patient, mentor, membre d’une communauté religieuse – les possibilités de documents authentiques sont également infinies. Vous l’avez probablement déjà fait : demandez à vos apprenants d’apporter des choses ou rassemblez vous-même des documents de votre communauté axés sur les intérêts de vos apprenants. Voici quelques classiques : lettres d’informations scolaires, journaux communautaires, contrats de location, brochures de service de soutien,</a:t>
            </a:r>
            <a:r>
              <a:rPr lang="fr-CA" sz="1100" dirty="0" smtClean="0"/>
              <a:t> etc.</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25</a:t>
            </a:fld>
            <a:endParaRPr lang="en-US" dirty="0"/>
          </a:p>
        </p:txBody>
      </p:sp>
    </p:spTree>
    <p:extLst>
      <p:ext uri="{BB962C8B-B14F-4D97-AF65-F5344CB8AC3E}">
        <p14:creationId xmlns:p14="http://schemas.microsoft.com/office/powerpoint/2010/main" val="3638755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3DE5267-2FC3-4CFC-AC4F-FE9B5A0AA0B0}" type="slidenum">
              <a:rPr lang="en-US"/>
              <a:pPr/>
              <a:t>26</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fr-CA" sz="1100" dirty="0" smtClean="0"/>
              <a:t>Anne :</a:t>
            </a:r>
          </a:p>
          <a:p>
            <a:pPr eaLnBrk="1" hangingPunct="1"/>
            <a:r>
              <a:rPr lang="fr-CA" sz="1100" b="0" dirty="0" smtClean="0"/>
              <a:t>Il y a trois étapes pour développer des activités d’apprentissage liées à une voie de transition. </a:t>
            </a:r>
            <a:r>
              <a:rPr lang="fr-CA" sz="1100" dirty="0" smtClean="0"/>
              <a:t>Vous commencez par rassembler les documents. Nous parlerons de cette étape plus en détail un peu plus loin au fil du </a:t>
            </a:r>
            <a:r>
              <a:rPr lang="fr-CA" sz="1100" dirty="0" err="1" smtClean="0"/>
              <a:t>webinaire</a:t>
            </a:r>
            <a:r>
              <a:rPr lang="fr-CA" sz="1100" dirty="0" smtClean="0"/>
              <a:t>.</a:t>
            </a:r>
            <a:r>
              <a:rPr lang="fr-CA" sz="1100" baseline="0" dirty="0" smtClean="0"/>
              <a:t> </a:t>
            </a:r>
            <a:r>
              <a:rPr lang="fr-CA" sz="1100" dirty="0" smtClean="0">
                <a:solidFill>
                  <a:srgbClr val="000000"/>
                </a:solidFill>
              </a:rPr>
              <a:t>Ensuite,</a:t>
            </a:r>
            <a:r>
              <a:rPr lang="fr-CA" sz="1100" baseline="0" dirty="0" smtClean="0">
                <a:solidFill>
                  <a:srgbClr val="000000"/>
                </a:solidFill>
              </a:rPr>
              <a:t> vous créez </a:t>
            </a:r>
            <a:r>
              <a:rPr lang="fr-CA" sz="1100" dirty="0" smtClean="0">
                <a:solidFill>
                  <a:srgbClr val="000000"/>
                </a:solidFill>
              </a:rPr>
              <a:t>des activités d’apprentissage liées à la voie de transition</a:t>
            </a:r>
            <a:r>
              <a:rPr lang="fr-CA" sz="1100" baseline="0" dirty="0" smtClean="0"/>
              <a:t>. Avec le document en main, vous réfléchissez à la voie de transition avec laquelle il pourrait fonctionner – ou bien vous pouvez réfléchir à la voie de transition, en particulier l’emploi, en vous concentrant sur un emploi précis pour ensuite trouver un document. Ensuite, vous décidez quel genre de tâches vous allez proposer en utilisant ce document – c’est l’objectif pédagogique. Enfin, il faut penser à la complexité et ajuster le tout en fonction des</a:t>
            </a:r>
            <a:r>
              <a:rPr lang="fr-CA" sz="1100" dirty="0" smtClean="0"/>
              <a:t> </a:t>
            </a:r>
            <a:r>
              <a:rPr lang="fr-CA" sz="1100" baseline="0" dirty="0" smtClean="0"/>
              <a:t>besoins.</a:t>
            </a:r>
          </a:p>
          <a:p>
            <a:pPr eaLnBrk="1" hangingPunct="1"/>
            <a:endParaRPr lang="fr-CA" sz="1100" baseline="0" dirty="0" smtClean="0"/>
          </a:p>
          <a:p>
            <a:pPr eaLnBrk="1" hangingPunct="1"/>
            <a:r>
              <a:rPr lang="fr-CA" sz="1100" baseline="0" dirty="0" smtClean="0"/>
              <a:t>Parfois, lorsque vous concevez des ensembles de tâches, vous devez écrire et réécrire les</a:t>
            </a:r>
            <a:r>
              <a:rPr lang="fr-CA" sz="1100" dirty="0" smtClean="0"/>
              <a:t> tâches </a:t>
            </a:r>
            <a:r>
              <a:rPr lang="fr-CA" sz="1100" baseline="0" dirty="0" smtClean="0"/>
              <a:t>plusieurs fois avant d’arriver à un bon résultat. </a:t>
            </a:r>
            <a:endParaRPr lang="fr-CA" sz="1100" b="1"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9CBA106-82C7-4608-9035-A5AD52E0513F}" type="slidenum">
              <a:rPr lang="en-US"/>
              <a:pPr/>
              <a:t>27</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marL="228600" indent="-228600" eaLnBrk="1" hangingPunct="1"/>
            <a:r>
              <a:rPr lang="fr-CA" sz="1100" dirty="0" smtClean="0"/>
              <a:t>Anne :</a:t>
            </a:r>
          </a:p>
          <a:p>
            <a:pPr marL="228600" indent="-228600" eaLnBrk="1" hangingPunct="1"/>
            <a:r>
              <a:rPr lang="fr-CA" sz="1100" dirty="0" smtClean="0"/>
              <a:t>Trois </a:t>
            </a:r>
            <a:r>
              <a:rPr lang="fr-CA" sz="1100" b="0" kern="1200" dirty="0" smtClean="0">
                <a:solidFill>
                  <a:schemeClr val="tx1"/>
                </a:solidFill>
              </a:rPr>
              <a:t>parties d’une activité d’apprentissage</a:t>
            </a:r>
            <a:r>
              <a:rPr lang="fr-CA" sz="1100" dirty="0" smtClean="0"/>
              <a:t>.</a:t>
            </a:r>
          </a:p>
          <a:p>
            <a:pPr marL="228600" indent="-228600" eaLnBrk="1" hangingPunct="1"/>
            <a:endParaRPr lang="fr-CA" sz="1100" dirty="0" smtClean="0"/>
          </a:p>
          <a:p>
            <a:pPr marL="228600" indent="-228600" eaLnBrk="1" hangingPunct="1"/>
            <a:r>
              <a:rPr lang="fr-CA" sz="1100" dirty="0" smtClean="0"/>
              <a:t>Tâches ou questions, document et objectif pédagogique.</a:t>
            </a:r>
            <a:r>
              <a:rPr lang="fr-CA" sz="1100" baseline="0" dirty="0" smtClean="0"/>
              <a:t> En d’autres termes, quel est l’objectif d’apprentissage avec ce document? C’est plutôt simple.</a:t>
            </a:r>
          </a:p>
          <a:p>
            <a:pPr marL="228600" indent="-228600" eaLnBrk="1" hangingPunct="1"/>
            <a:endParaRPr lang="fr-CA" sz="1100" baseline="0" dirty="0" smtClean="0"/>
          </a:p>
          <a:p>
            <a:pPr marL="228600" indent="-228600" eaLnBrk="1" hangingPunct="1"/>
            <a:r>
              <a:rPr lang="fr-CA" sz="1100" dirty="0" smtClean="0"/>
              <a:t>Notes d’origine :</a:t>
            </a:r>
          </a:p>
          <a:p>
            <a:pPr marL="228600" indent="-228600" eaLnBrk="1" hangingPunct="1"/>
            <a:r>
              <a:rPr lang="fr-CA" sz="1100" dirty="0" smtClean="0"/>
              <a:t>1.	Tâches ou questions – Les employés utilisent la lecture dans un but précis </a:t>
            </a:r>
            <a:r>
              <a:rPr lang="fr-CA" sz="1100" smtClean="0"/>
              <a:t>dans le </a:t>
            </a:r>
            <a:r>
              <a:rPr lang="fr-CA" sz="1100" dirty="0" smtClean="0"/>
              <a:t>cadre de leur travail. Tout au long de la journée, ils formulent des questions non écrites et utilisent du matériel qui les aide à effectuer leurs tâches; ces types de questions ou de tâches sont simulés lors des activités d’apprentissage pour que les apprenants renforcent</a:t>
            </a:r>
            <a:r>
              <a:rPr lang="fr-CA" sz="1100" baseline="0" dirty="0" smtClean="0"/>
              <a:t> et mettent leurs compétences en pratique. </a:t>
            </a:r>
            <a:endParaRPr lang="fr-CA" sz="1100" dirty="0" smtClean="0"/>
          </a:p>
          <a:p>
            <a:pPr marL="228600" indent="-228600" eaLnBrk="1" hangingPunct="1"/>
            <a:r>
              <a:rPr lang="fr-CA" sz="1100" dirty="0" smtClean="0"/>
              <a:t>2.	</a:t>
            </a:r>
            <a:r>
              <a:rPr lang="fr-CA" sz="1100" dirty="0" smtClean="0">
                <a:solidFill>
                  <a:schemeClr val="tx1"/>
                </a:solidFill>
              </a:rPr>
              <a:t>Matériel authentique lié à l’emploi </a:t>
            </a:r>
            <a:r>
              <a:rPr lang="fr-CA" sz="1100" dirty="0" smtClean="0"/>
              <a:t>– Il peut s’agir de documents comme des formulaires en lien avec le travail, des règlements</a:t>
            </a:r>
            <a:r>
              <a:rPr lang="fr-CA" sz="1100" baseline="0" dirty="0" smtClean="0"/>
              <a:t> intérieurs</a:t>
            </a:r>
            <a:r>
              <a:rPr lang="fr-CA" sz="1100" dirty="0" smtClean="0"/>
              <a:t>, des diagrammes, des photos, des cartes, d’autres supports visuels, des graphiques, des étiquettes, des panneaux, des icônes.</a:t>
            </a:r>
          </a:p>
          <a:p>
            <a:pPr marL="228600" indent="-228600" eaLnBrk="1" hangingPunct="1">
              <a:buFontTx/>
              <a:buAutoNum type="arabicPeriod" startAt="3"/>
            </a:pPr>
            <a:r>
              <a:rPr lang="fr-CA" sz="1100" dirty="0" smtClean="0">
                <a:solidFill>
                  <a:schemeClr val="tx1"/>
                </a:solidFill>
              </a:rPr>
              <a:t>Objectif pédagogique </a:t>
            </a:r>
            <a:r>
              <a:rPr lang="fr-CA" sz="1100" dirty="0" smtClean="0"/>
              <a:t>– Pour les employés, l’objectif</a:t>
            </a:r>
            <a:r>
              <a:rPr lang="fr-CA" sz="1100" baseline="0" dirty="0" smtClean="0"/>
              <a:t> de la recherche d’</a:t>
            </a:r>
            <a:r>
              <a:rPr lang="fr-CA" sz="1100" dirty="0" smtClean="0"/>
              <a:t>information est de terminer les tâches qu’ils ont à faire au travail. </a:t>
            </a:r>
            <a:r>
              <a:rPr lang="fr-CA" sz="1100" dirty="0"/>
              <a:t>P</a:t>
            </a:r>
            <a:r>
              <a:rPr lang="fr-CA" sz="1100" dirty="0" smtClean="0"/>
              <a:t>our les formateurs, le résultat répond à un objectif d’apprentissage par l’entremise d’un enseignement guidé.</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b="0" noProof="0" dirty="0" smtClean="0"/>
              <a:t>Anne :</a:t>
            </a:r>
          </a:p>
          <a:p>
            <a:endParaRPr lang="fr-CA" sz="1100" b="0" noProof="0" dirty="0" smtClean="0"/>
          </a:p>
          <a:p>
            <a:r>
              <a:rPr lang="fr-CA" sz="1100" b="0" noProof="0" dirty="0" smtClean="0"/>
              <a:t>Voici quelques exemples. Nous procèderons</a:t>
            </a:r>
            <a:r>
              <a:rPr lang="fr-CA" sz="1100" b="0" baseline="0" noProof="0" dirty="0" smtClean="0"/>
              <a:t> du plus facile au plus difficile et nous vous présenterons un mantra : </a:t>
            </a:r>
            <a:r>
              <a:rPr lang="fr-CA" sz="1100" b="0" baseline="0" noProof="0" dirty="0" smtClean="0"/>
              <a:t>RRIG. </a:t>
            </a:r>
            <a:r>
              <a:rPr lang="fr-CA" sz="1100" b="0" baseline="0" noProof="0" dirty="0" smtClean="0"/>
              <a:t>Nous espérons que vous vous joindrez à nous en le répétant plusieurs fois au fil de la formation.</a:t>
            </a:r>
          </a:p>
          <a:p>
            <a:endParaRPr lang="fr-CA" sz="1100" b="0" baseline="0" noProof="0" dirty="0" smtClean="0"/>
          </a:p>
          <a:p>
            <a:r>
              <a:rPr lang="fr-CA" sz="1100" b="0" baseline="0" noProof="0" dirty="0" smtClean="0"/>
              <a:t>La question/tâche de l’exemple à l’écran est la suivante : « Encercler le signal à bras signifiant ARRÊTER ». Les majuscules sont utilisées dans la question/tâche, car elles sont également utilisées dans le document. Voici donc un bon exemple d’un document authentique. Il faut repérer un élément d’information. C’est donc une tâche de niveau 1. </a:t>
            </a:r>
          </a:p>
        </p:txBody>
      </p:sp>
      <p:sp>
        <p:nvSpPr>
          <p:cNvPr id="4" name="Slide Number Placeholder 3"/>
          <p:cNvSpPr>
            <a:spLocks noGrp="1"/>
          </p:cNvSpPr>
          <p:nvPr>
            <p:ph type="sldNum" sz="quarter" idx="10"/>
          </p:nvPr>
        </p:nvSpPr>
        <p:spPr/>
        <p:txBody>
          <a:bodyPr/>
          <a:lstStyle/>
          <a:p>
            <a:fld id="{32C3FB70-BADB-47DE-9353-63C60065E7B0}" type="slidenum">
              <a:rPr lang="en-US" smtClean="0"/>
              <a:pPr/>
              <a:t>28</a:t>
            </a:fld>
            <a:endParaRPr lang="en-US" dirty="0"/>
          </a:p>
        </p:txBody>
      </p:sp>
    </p:spTree>
    <p:extLst>
      <p:ext uri="{BB962C8B-B14F-4D97-AF65-F5344CB8AC3E}">
        <p14:creationId xmlns:p14="http://schemas.microsoft.com/office/powerpoint/2010/main" val="73589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b="0" noProof="0" dirty="0" smtClean="0"/>
              <a:t>Anne :</a:t>
            </a:r>
          </a:p>
          <a:p>
            <a:r>
              <a:rPr lang="fr-CA" sz="1100" b="0" noProof="0" dirty="0" smtClean="0"/>
              <a:t>Passons maintenant au niveau 2. Vous devez repérer/repérer</a:t>
            </a:r>
            <a:r>
              <a:rPr lang="fr-CA" sz="1100" b="0" baseline="0" noProof="0" dirty="0" smtClean="0"/>
              <a:t> – c’est une répétition. C’est le deuxième « R » dans notre </a:t>
            </a:r>
            <a:r>
              <a:rPr lang="fr-CA" sz="1100" b="0" baseline="0" noProof="0" smtClean="0"/>
              <a:t>acronyme </a:t>
            </a:r>
            <a:r>
              <a:rPr lang="fr-CA" sz="1100" b="0" baseline="0" noProof="0" smtClean="0"/>
              <a:t>RRIG. </a:t>
            </a:r>
            <a:r>
              <a:rPr lang="fr-CA" sz="1100" b="0" baseline="0" noProof="0" dirty="0" smtClean="0"/>
              <a:t>La question ou la tâche est la suivante : « Quels niveaux les périodes probatoires concernent-elles? » Certaines personnes liront le document en entier. Espérons par contre que les apprenants parcourent rapidement le texte pour y repérer le mot « probatoire ». Si tel est le cas, ils devront repérer le mot une deuxième fois, car comme nous pouvons le voir à l’aide des deux encadrés rouges, le mot est utilisé deux fois au fil du texte. Les apprenants devront donc lire le texte entourant ces 2 mots pour trouver la réponse. C’est ainsi que l’on atteint le niveau 2 : la répétition. Les apprenants doivent repérer, puis repérer encore.  </a:t>
            </a:r>
            <a:endParaRPr lang="fr-CA" sz="1100" b="0" noProof="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29</a:t>
            </a:fld>
            <a:endParaRPr lang="en-US" dirty="0"/>
          </a:p>
        </p:txBody>
      </p:sp>
    </p:spTree>
    <p:extLst>
      <p:ext uri="{BB962C8B-B14F-4D97-AF65-F5344CB8AC3E}">
        <p14:creationId xmlns:p14="http://schemas.microsoft.com/office/powerpoint/2010/main" val="95327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Au terme de ces trois ensembles de webinaires (celui-ci fait partie du 2</a:t>
            </a:r>
            <a:r>
              <a:rPr lang="fr-CA" sz="1100" baseline="30000" dirty="0" smtClean="0"/>
              <a:t>e</a:t>
            </a:r>
            <a:r>
              <a:rPr lang="fr-CA" sz="1100" dirty="0" smtClean="0"/>
              <a:t> ensemble</a:t>
            </a:r>
            <a:r>
              <a:rPr lang="fr-CA" sz="1100" baseline="0" dirty="0" smtClean="0"/>
              <a:t>), nous souhaitons avoir formé 100 formateurs en Ontario. Les formateurs devront chacun créer un ensemble de tâches – nous définirons ce terme et ce qui est attendu. À la fin de la formation, vous comprendrez mieux la différence entre les tâches et les activités de développement des compétences et comment les tâches et les ensembles de tâches peuvent aider vos apprenants.</a:t>
            </a:r>
            <a:r>
              <a:rPr lang="fr-CA" sz="1100" dirty="0" smtClean="0"/>
              <a:t> Aussi, vous apprendrez</a:t>
            </a:r>
            <a:r>
              <a:rPr lang="fr-CA" sz="1100" baseline="0" dirty="0" smtClean="0"/>
              <a:t> dans quelle mesure les tâches et les ensembles de tâches correspondent aux grandes compétences du cadre du CLAO.</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3</a:t>
            </a:fld>
            <a:endParaRPr lang="en-US" dirty="0"/>
          </a:p>
        </p:txBody>
      </p:sp>
    </p:spTree>
    <p:extLst>
      <p:ext uri="{BB962C8B-B14F-4D97-AF65-F5344CB8AC3E}">
        <p14:creationId xmlns:p14="http://schemas.microsoft.com/office/powerpoint/2010/main" val="3305996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noProof="0" dirty="0" smtClean="0"/>
              <a:t>Anne :</a:t>
            </a:r>
          </a:p>
          <a:p>
            <a:r>
              <a:rPr lang="fr-CA" b="0" noProof="0" dirty="0" smtClean="0"/>
              <a:t>Voici la tâche : Quelles sont les similarités entre les lunettes de travail à coques et les écrans faciaux en matière de protection? Tout comme la tâche du niveau 2, cette tâche ne demande pas seulement aux apprenants de repérer un élément d’information (lunettes de travail à coques), elle leur demande également de trouver un deuxième élément d’information (écrans faciaux</a:t>
            </a:r>
            <a:r>
              <a:rPr lang="fr-CA" dirty="0"/>
              <a:t>)</a:t>
            </a:r>
            <a:r>
              <a:rPr lang="fr-CA" b="0" noProof="0" dirty="0" smtClean="0"/>
              <a:t>. Les apprenants doivent repérer/repérer. C’est une répétition. Ensuite, ils doivent intégrer les informations, car la question leur demande de </a:t>
            </a:r>
            <a:r>
              <a:rPr lang="fr-CA" dirty="0" smtClean="0"/>
              <a:t>citer les similarités entre ces deux éléments d’information. Nous sommes donc passés du repérage d’un seul élément d’information au repérage de plus d’un élément d’information et, en plus, il faut intégrer ces informations pour formuler la réponse.</a:t>
            </a:r>
            <a:endParaRPr lang="fr-CA" b="0" noProof="0" dirty="0" smtClean="0"/>
          </a:p>
          <a:p>
            <a:endParaRPr lang="fr-CA" b="0" noProof="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30</a:t>
            </a:fld>
            <a:endParaRPr lang="en-US" dirty="0"/>
          </a:p>
        </p:txBody>
      </p:sp>
    </p:spTree>
    <p:extLst>
      <p:ext uri="{BB962C8B-B14F-4D97-AF65-F5344CB8AC3E}">
        <p14:creationId xmlns:p14="http://schemas.microsoft.com/office/powerpoint/2010/main" val="2967659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buFontTx/>
              <a:buNone/>
            </a:pPr>
            <a:r>
              <a:rPr lang="fr-CA" sz="1100" dirty="0" smtClean="0"/>
              <a:t>Anne :</a:t>
            </a:r>
          </a:p>
          <a:p>
            <a:pPr eaLnBrk="1" hangingPunct="1">
              <a:buFontTx/>
              <a:buNone/>
            </a:pPr>
            <a:r>
              <a:rPr lang="fr-CA" sz="1100" dirty="0" smtClean="0"/>
              <a:t>Nous avons ici le </a:t>
            </a:r>
            <a:r>
              <a:rPr lang="fr-CA" sz="1100" dirty="0" smtClean="0"/>
              <a:t>RRIG </a:t>
            </a:r>
            <a:r>
              <a:rPr lang="fr-CA" sz="1100" dirty="0" smtClean="0"/>
              <a:t>:</a:t>
            </a:r>
            <a:r>
              <a:rPr lang="fr-CA" sz="1100" baseline="0" dirty="0" smtClean="0"/>
              <a:t> Repérer, Répéter, Intégrer, </a:t>
            </a:r>
            <a:r>
              <a:rPr lang="fr-CA" sz="1100" baseline="0" dirty="0" smtClean="0"/>
              <a:t>Générer. (Le manuel de </a:t>
            </a:r>
            <a:r>
              <a:rPr lang="fr-CA" sz="1100" baseline="0" dirty="0" err="1" smtClean="0"/>
              <a:t>SkillPlan</a:t>
            </a:r>
            <a:r>
              <a:rPr lang="fr-CA" sz="1100" dirty="0" smtClean="0"/>
              <a:t> utilise le terme</a:t>
            </a:r>
            <a:r>
              <a:rPr lang="fr-CA" sz="1100" dirty="0"/>
              <a:t> </a:t>
            </a:r>
            <a:r>
              <a:rPr lang="fr-CA" sz="1100" dirty="0" smtClean="0"/>
              <a:t>« cycle » au lieu de « répéter ». Nous croyons que le terme « répéter » est plus approprié. C’est donc le terme qui sera utilisé tout au long de la série des webinaires.) </a:t>
            </a:r>
            <a:r>
              <a:rPr lang="fr-CA" sz="1100" baseline="0" dirty="0" smtClean="0"/>
              <a:t>C’est </a:t>
            </a:r>
            <a:r>
              <a:rPr lang="fr-CA" sz="1100" baseline="0" dirty="0" smtClean="0"/>
              <a:t>la colonne vertébrale des compétences essentielles, et puisque les compétences essentielles ont été utilisées comme base pour les grandes compétences du cadre du CLAO, vous voyez pourquoi il est important de comprendre le </a:t>
            </a:r>
            <a:r>
              <a:rPr lang="fr-CA" sz="1100" baseline="0" dirty="0" smtClean="0"/>
              <a:t>RRIG </a:t>
            </a:r>
            <a:r>
              <a:rPr lang="fr-CA" sz="1100" baseline="0" dirty="0" smtClean="0"/>
              <a:t>lorsque vous observez les grandes compétences du cadre du CLAO et que vous essayez de gérer la complexité. Jane, je te laisse présenter l’exemple suivant, puisque tu es une fana de jeux de cartes.</a:t>
            </a:r>
          </a:p>
          <a:p>
            <a:pPr eaLnBrk="1" hangingPunct="1">
              <a:buFontTx/>
              <a:buNone/>
            </a:pPr>
            <a:endParaRPr lang="fr-CA" sz="1100" baseline="0" dirty="0" smtClean="0"/>
          </a:p>
          <a:p>
            <a:pPr eaLnBrk="1" hangingPunct="1">
              <a:buFontTx/>
              <a:buNone/>
            </a:pPr>
            <a:r>
              <a:rPr lang="fr-CA" sz="1100" baseline="0" dirty="0" smtClean="0"/>
              <a:t>Jane :</a:t>
            </a:r>
          </a:p>
          <a:p>
            <a:pPr eaLnBrk="1" hangingPunct="1">
              <a:buFontTx/>
              <a:buNone/>
            </a:pPr>
            <a:r>
              <a:rPr lang="fr-CA" sz="1100" baseline="0" dirty="0" smtClean="0"/>
              <a:t>J’adore les cartes, parce que c’est comme si une ampoule s’allumait soudainement dans ma tête. Certains en ont surement déjà entendu parler, mais certains autres non. Imaginez que vous avez un jeu de cartes dans les mains. Vous le mélangez, et on vous demande de trouver l’as de pique. Dans notre cas, une fois que vous l’avez trouvé, vous l’avez « repéré ». Un élément d’information unique. Voilà votre niveau 1 : vous travaillez avec un seul élément d’information. </a:t>
            </a:r>
          </a:p>
          <a:p>
            <a:pPr eaLnBrk="1" hangingPunct="1">
              <a:buFontTx/>
              <a:buNone/>
            </a:pPr>
            <a:endParaRPr lang="fr-CA" sz="1100" baseline="0" dirty="0" smtClean="0"/>
          </a:p>
          <a:p>
            <a:pPr eaLnBrk="1" hangingPunct="1">
              <a:buFontTx/>
              <a:buNone/>
            </a:pPr>
            <a:r>
              <a:rPr lang="fr-CA" sz="1100" baseline="0" dirty="0" smtClean="0"/>
              <a:t>Ensuite, vous reprenez vos cartes, les mélangez à nouveau, et on vous demande de trouver les 4 as. Vous parcourez le paquet pour trouver plus d’un élément d’information – dans le cas présent, quatre – il s’agit du niveau 2. La consigne est simple, mais contient plusieurs éléments d’information.</a:t>
            </a:r>
          </a:p>
          <a:p>
            <a:pPr eaLnBrk="1" hangingPunct="1">
              <a:buFontTx/>
              <a:buNone/>
            </a:pPr>
            <a:endParaRPr lang="fr-CA" sz="1100" baseline="0" dirty="0" smtClean="0"/>
          </a:p>
          <a:p>
            <a:pPr eaLnBrk="1" hangingPunct="1">
              <a:buFontTx/>
              <a:buNone/>
            </a:pPr>
            <a:r>
              <a:rPr lang="fr-CA" sz="1100" baseline="0" dirty="0" smtClean="0"/>
              <a:t>Pour le niveau 3, vous diriez : mélangez à nouveau les cartes,</a:t>
            </a:r>
            <a:r>
              <a:rPr lang="fr-CA" sz="1100" dirty="0" smtClean="0"/>
              <a:t> Ensuite,</a:t>
            </a:r>
            <a:r>
              <a:rPr lang="fr-CA" sz="1100" baseline="0" dirty="0" smtClean="0"/>
              <a:t> repérer tous les cœurs </a:t>
            </a:r>
            <a:r>
              <a:rPr lang="fr-CA" sz="1100" dirty="0" smtClean="0"/>
              <a:t>et </a:t>
            </a:r>
            <a:r>
              <a:rPr lang="fr-CA" sz="1100" baseline="0" dirty="0" smtClean="0"/>
              <a:t>classez-les en ordre ascendant (de l’as au roi). Vous n’avez pas seulement repéré plusieurs éléments d’information, vous les avez également utilisé</a:t>
            </a:r>
            <a:r>
              <a:rPr lang="fr-CA" sz="1100" dirty="0" smtClean="0"/>
              <a:t>s </a:t>
            </a:r>
            <a:r>
              <a:rPr lang="fr-CA" sz="1100" baseline="0" dirty="0" smtClean="0"/>
              <a:t>d’une autre manière, à une autre fin. Dans notre cas, on a classé </a:t>
            </a:r>
            <a:r>
              <a:rPr lang="fr-CA" sz="1100" dirty="0" smtClean="0"/>
              <a:t>les éléments </a:t>
            </a:r>
            <a:r>
              <a:rPr lang="fr-CA" sz="1100" baseline="0" dirty="0" smtClean="0"/>
              <a:t>en ordre ascendant (de l’as au roi).</a:t>
            </a:r>
          </a:p>
          <a:p>
            <a:pPr eaLnBrk="1" hangingPunct="1">
              <a:buFontTx/>
              <a:buNone/>
            </a:pPr>
            <a:endParaRPr lang="fr-CA" sz="1100" baseline="0" dirty="0" smtClean="0"/>
          </a:p>
          <a:p>
            <a:pPr eaLnBrk="1" hangingPunct="1">
              <a:buFontTx/>
              <a:buNone/>
            </a:pPr>
            <a:r>
              <a:rPr lang="fr-CA" sz="1100" baseline="0" dirty="0" smtClean="0"/>
              <a:t>La section « </a:t>
            </a:r>
            <a:r>
              <a:rPr lang="fr-CA" sz="1100" baseline="0" dirty="0" smtClean="0"/>
              <a:t>Générer</a:t>
            </a:r>
            <a:r>
              <a:rPr lang="fr-CA" sz="1100" baseline="0" dirty="0" smtClean="0"/>
              <a:t> » est la plus intéressante. Cela dépasse ce que vous devriez faire en </a:t>
            </a:r>
            <a:r>
              <a:rPr lang="fr-CA" sz="1100" baseline="0" dirty="0" err="1" smtClean="0"/>
              <a:t>littératie</a:t>
            </a:r>
            <a:r>
              <a:rPr lang="fr-CA" sz="1100" baseline="0" dirty="0" smtClean="0"/>
              <a:t>, car cela serait considéré comme un niveau 4. Il s’agit de vous demander de repérer les mains les plus hautes des jeux de cartes les plus populaires au Canada, qui sont</a:t>
            </a:r>
            <a:r>
              <a:rPr lang="fr-CA" sz="1100" dirty="0" smtClean="0"/>
              <a:t> </a:t>
            </a:r>
            <a:r>
              <a:rPr lang="fr-CA" sz="1100" baseline="0" dirty="0" smtClean="0"/>
              <a:t>le Poker, le Blackjack et le Bridge. Je sais que vous vous demandez pourquoi le </a:t>
            </a:r>
            <a:r>
              <a:rPr lang="fr-CA" sz="1100" baseline="0" dirty="0" err="1" smtClean="0"/>
              <a:t>Euchre</a:t>
            </a:r>
            <a:r>
              <a:rPr lang="fr-CA" sz="1100" baseline="0" dirty="0" smtClean="0"/>
              <a:t> et le Crib ne font pas partie de la liste, mais on ne parle pas d’eux dans les journaux. Si vous ne jouez pas, vous ne comprendrez pas, mais les vrais joueurs prennent ça au sérieux. Pour en revenir à nos moutons, vous allez maintenant générer de l’information. Vous avez soit utilisé vos connaissances, soit fait appel à vos capacités de recherchiste. Cela nous amène au niveau 4. On m’a déjà demandé « Comment vous faites pour aller encore plus loin »? Eh bien, si vous utilisez le même concept qu’au niveau 4, « Je veux que vous pensiez aux 5 jeux de cartes les plus populaires au Canada et en utilisant toutes les cartes simultanément, vous pouvez seulement utiliser l’as de pique une fois, pour créer la meilleure main possible pour chacun de ces jeux. » Cela pourrait vous prendre des semaines. Ceux qui utilisent cette capacité de niveau 5 et des compétences essentielles sont des ingénieurs, qui construisent des ponts et qui les font pencher et se balancer. Le ciment et l’acier, dans ma tête, ne penchent pas et ne se balancent pas, mais finalement, on y arrive, n’est-ce pas? Il faut penser avec une perspective nouvelle au niveau 5.</a:t>
            </a:r>
          </a:p>
          <a:p>
            <a:pPr eaLnBrk="1" hangingPunct="1">
              <a:buFontTx/>
              <a:buNone/>
            </a:pPr>
            <a:endParaRPr lang="fr-CA" sz="1100" baseline="0" dirty="0" smtClean="0"/>
          </a:p>
          <a:p>
            <a:pPr eaLnBrk="1" hangingPunct="1">
              <a:buFontTx/>
              <a:buNone/>
            </a:pPr>
            <a:r>
              <a:rPr lang="fr-CA" sz="1100" baseline="0" dirty="0" smtClean="0"/>
              <a:t>Vous voyez à quelle vitesse ça monte. Les niveaux 1 et 2 ont beaucoup de similitudes. Au niveau 1, vous enseignez essentiellement plusieurs façons de gérer un élément d’information, et c’est comme ça que cela se crée et se construit. Au niveau 2, vous appliquez ça à plus d’un élément d’information. Ensuite, vous commencez à comprendre ce que vous allez faire avec toutes ces informations. C’est en cela que le concept des niveaux correspond au cadre du CLAO.</a:t>
            </a:r>
          </a:p>
          <a:p>
            <a:pPr eaLnBrk="1" hangingPunct="1">
              <a:buFontTx/>
              <a:buNone/>
            </a:pPr>
            <a:endParaRPr lang="fr-CA" sz="1100" baseline="0" dirty="0" smtClean="0"/>
          </a:p>
          <a:p>
            <a:pPr eaLnBrk="1" hangingPunct="1">
              <a:buFontTx/>
              <a:buNone/>
            </a:pPr>
            <a:r>
              <a:rPr lang="fr-CA" sz="1100" baseline="0" dirty="0" smtClean="0"/>
              <a:t>Les niveaux du cadre du CLAO et des compétences essentielles sont exactement les mêmes. En </a:t>
            </a:r>
            <a:r>
              <a:rPr lang="fr-CA" sz="1100" baseline="0" dirty="0" err="1" smtClean="0"/>
              <a:t>littératie</a:t>
            </a:r>
            <a:r>
              <a:rPr lang="fr-CA" sz="1100" baseline="0" dirty="0" smtClean="0"/>
              <a:t>, nous travaillons seulement avec les trois premiers niveaux. Les niveaux 1, 2 et 3 du cadre du CLAO sont équivalents aux niveaux 1, 2 et 3 des compétences essentielles. </a:t>
            </a:r>
          </a:p>
          <a:p>
            <a:pPr eaLnBrk="1" hangingPunct="1">
              <a:buFontTx/>
              <a:buNone/>
            </a:pPr>
            <a:endParaRPr lang="fr-CA" sz="1100" baseline="0" dirty="0" smtClean="0"/>
          </a:p>
          <a:p>
            <a:pPr eaLnBrk="1" hangingPunct="1">
              <a:buFontTx/>
              <a:buNone/>
            </a:pPr>
            <a:r>
              <a:rPr lang="fr-CA" sz="1100" baseline="0" dirty="0" smtClean="0"/>
              <a:t>Anne :</a:t>
            </a:r>
          </a:p>
          <a:p>
            <a:pPr eaLnBrk="1" hangingPunct="1">
              <a:buFontTx/>
              <a:buNone/>
            </a:pPr>
            <a:r>
              <a:rPr lang="fr-CA" sz="1100" baseline="0" dirty="0" smtClean="0"/>
              <a:t>Dans le document mère, le document du cadre du curriculum du cadre du CLAO du MFCU, à la page 5 dans la section d’introduction, on parle du cadre du curriculum du cadre du CLAO et du cadre des compétences essentielles. Cela réitère ce que tu dis, Jane, avec quelques clarifications supplémentaires, donc vous voudrez certainement y jeter un œil également. </a:t>
            </a:r>
          </a:p>
          <a:p>
            <a:pPr eaLnBrk="1" hangingPunct="1">
              <a:buFontTx/>
              <a:buNone/>
            </a:pPr>
            <a:endParaRPr lang="fr-CA" sz="1100" baseline="0" dirty="0" smtClean="0"/>
          </a:p>
          <a:p>
            <a:pPr eaLnBrk="1" hangingPunct="1">
              <a:buFontTx/>
              <a:buNone/>
            </a:pPr>
            <a:r>
              <a:rPr lang="fr-CA" sz="1100" baseline="0" dirty="0" smtClean="0"/>
              <a:t>Je pense et je le répète, qu’il est primordial de bien comprendre la notion de complexité et ça vaut vraiment la peine de prendre le temps d’y réfléchir. Nous utiliserons ces références tout au long des webinaires.</a:t>
            </a:r>
          </a:p>
          <a:p>
            <a:pPr eaLnBrk="1" hangingPunct="1">
              <a:buFontTx/>
              <a:buNone/>
            </a:pPr>
            <a:endParaRPr lang="fr-CA" sz="1100" baseline="0" dirty="0" smtClean="0"/>
          </a:p>
          <a:p>
            <a:pPr eaLnBrk="1" hangingPunct="1">
              <a:buFontTx/>
              <a:buNone/>
            </a:pPr>
            <a:r>
              <a:rPr lang="fr-CA" sz="1100" baseline="0" dirty="0" smtClean="0"/>
              <a:t>Vicki (avec les questions du public) :</a:t>
            </a:r>
          </a:p>
          <a:p>
            <a:pPr eaLnBrk="1" hangingPunct="1">
              <a:buFontTx/>
              <a:buNone/>
            </a:pPr>
            <a:r>
              <a:rPr lang="fr-CA" sz="1100" baseline="0" dirty="0" smtClean="0"/>
              <a:t>Est-ce que la rédaction d’un document de recherche se trouverait au-dessus du niveau 3? </a:t>
            </a:r>
          </a:p>
          <a:p>
            <a:pPr eaLnBrk="1" hangingPunct="1">
              <a:buFontTx/>
              <a:buNone/>
            </a:pPr>
            <a:endParaRPr lang="fr-CA" sz="1100" baseline="0" dirty="0" smtClean="0"/>
          </a:p>
          <a:p>
            <a:pPr eaLnBrk="1" hangingPunct="1">
              <a:buFontTx/>
              <a:buNone/>
            </a:pPr>
            <a:r>
              <a:rPr lang="fr-CA" sz="1100" baseline="0" dirty="0" smtClean="0"/>
              <a:t>Jane :</a:t>
            </a:r>
          </a:p>
          <a:p>
            <a:pPr eaLnBrk="1" hangingPunct="1">
              <a:buFontTx/>
              <a:buNone/>
            </a:pPr>
            <a:r>
              <a:rPr lang="fr-CA" sz="1100" baseline="0" dirty="0" smtClean="0"/>
              <a:t>Oui, ça l’est, et parfois lorsque nous préparons des étudiants au rattrapage scolaire ou au GED, nous allons plus loin que ce que nous devrions. Parfois, nous devons sortir des chantiers battus de l’AFB. Alors, réfléchissez à la quantité de recherche que vous demandez de faire à un étudiant. Est-ce que vous lui demandez de trouver des informations sur Internet, de faire concrètement de la recherche d’information? La ligne est mince. Cela dépend de la direction que vous leur dites de suivre. Si vous leur donnez un site Web à regarder, ils ne feront pas de recherche. Si vous leur demandez de rechercher dans plusieurs sites Web sans leur donner de points de départ précis, alors vous leur demandez de faire de la recherche. Là, on atteint le niveau 4. </a:t>
            </a:r>
          </a:p>
          <a:p>
            <a:pPr eaLnBrk="1" hangingPunct="1">
              <a:buFontTx/>
              <a:buNone/>
            </a:pPr>
            <a:endParaRPr lang="fr-CA" sz="1100" baseline="0" dirty="0" smtClean="0"/>
          </a:p>
          <a:p>
            <a:pPr eaLnBrk="1" hangingPunct="1">
              <a:buFontTx/>
              <a:buNone/>
            </a:pPr>
            <a:r>
              <a:rPr lang="fr-CA" sz="1100" baseline="0" dirty="0" smtClean="0"/>
              <a:t>Anne :</a:t>
            </a:r>
          </a:p>
          <a:p>
            <a:pPr eaLnBrk="1" hangingPunct="1">
              <a:buFontTx/>
              <a:buNone/>
            </a:pPr>
            <a:r>
              <a:rPr lang="fr-CA" sz="1100" baseline="0" dirty="0" smtClean="0"/>
              <a:t>Donc tout est dans la façon de faire la recherche. Si les paramètres sont limités, autrement dit, si on nous donne beaucoup de paramètres pour trouver l’information, on oscille entre Repérer et Répéter. Cependant, si c’est très large, et que vous leur demandez de trouver le plus d’informations possible sur plusieurs sites Web à propos d’un sujet en particulier, alors la tâche devient plus large, car vous leur demandez à la fois de Repérer, </a:t>
            </a:r>
            <a:r>
              <a:rPr lang="fr-CA" sz="1100" baseline="0" dirty="0" smtClean="0"/>
              <a:t>Répéter </a:t>
            </a:r>
            <a:r>
              <a:rPr lang="fr-CA" sz="1100" baseline="0" dirty="0" smtClean="0"/>
              <a:t>et Intégrer les renseignements, et en plus de </a:t>
            </a:r>
            <a:r>
              <a:rPr lang="fr-CA" sz="1100" baseline="0" dirty="0" smtClean="0"/>
              <a:t>produire (générer) </a:t>
            </a:r>
            <a:r>
              <a:rPr lang="fr-CA" sz="1100" baseline="0" dirty="0" smtClean="0"/>
              <a:t>une rédaction à part de ces renseignements. </a:t>
            </a:r>
          </a:p>
          <a:p>
            <a:pPr eaLnBrk="1" hangingPunct="1">
              <a:buFontTx/>
              <a:buNone/>
            </a:pPr>
            <a:endParaRPr lang="fr-CA" sz="1100" baseline="0" dirty="0" smtClean="0"/>
          </a:p>
          <a:p>
            <a:pPr eaLnBrk="1" hangingPunct="1">
              <a:buFontTx/>
              <a:buNone/>
            </a:pPr>
            <a:r>
              <a:rPr lang="fr-CA" sz="1100" baseline="0" dirty="0" smtClean="0"/>
              <a:t>Jane :</a:t>
            </a:r>
          </a:p>
          <a:p>
            <a:pPr eaLnBrk="1" hangingPunct="1">
              <a:buFontTx/>
              <a:buNone/>
            </a:pPr>
            <a:r>
              <a:rPr lang="fr-CA" sz="1100" baseline="0" dirty="0" smtClean="0"/>
              <a:t>Tout est dans la manière dont les apprenants font la recherche pour trouver les sites Web. Si vous leur donnez d’avance les sites, alors il s’agit de recherche majeure. Tout dépend de la quantité de renseignements que vous leur donnez avant de commencer. Pensez-y. Si je disais : je veux que vous me trouviez les meilleures mains des trois jeux de cartes les plus populaires au Canada, je ne vous ai pas précisé quels étaient ces jeux ni comment faire pour savoir de quels jeux il s’agit. Vous devrez donc trouver cette information, et cela vous prendra du temps, car ce n’est pas facile à trouver. Dans ce cas précis, si vous leur dites de faire une recherche sur Google par mot-clé et d’utiliser les deux premiers sites Web qu’ils trouvent, vous ne leur demandez pas de faire une recherche, vous leur donnez déjà un point de repère. Ça resterait quand même un niveau 3 élevé, car ils doivent trouver les renseignements d’une certaine manière.</a:t>
            </a:r>
          </a:p>
          <a:p>
            <a:pPr eaLnBrk="1" hangingPunct="1">
              <a:buFontTx/>
              <a:buNone/>
            </a:pPr>
            <a:endParaRPr lang="fr-CA" sz="1100" baseline="0" dirty="0" smtClean="0"/>
          </a:p>
          <a:p>
            <a:pPr eaLnBrk="1" hangingPunct="1">
              <a:buFontTx/>
              <a:buNone/>
            </a:pPr>
            <a:r>
              <a:rPr lang="fr-CA" sz="1100" baseline="0" dirty="0" smtClean="0"/>
              <a:t>Anne :</a:t>
            </a:r>
          </a:p>
          <a:p>
            <a:pPr eaLnBrk="1" hangingPunct="1">
              <a:buFontTx/>
              <a:buNone/>
            </a:pPr>
            <a:r>
              <a:rPr lang="fr-CA" sz="1100" baseline="0" dirty="0" smtClean="0"/>
              <a:t>On revient à la notion de « type </a:t>
            </a:r>
            <a:r>
              <a:rPr lang="fr-CA" sz="1100" baseline="0" dirty="0" smtClean="0"/>
              <a:t>d’association</a:t>
            </a:r>
            <a:r>
              <a:rPr lang="fr-CA" sz="1100" baseline="0" dirty="0" smtClean="0"/>
              <a:t> », c’est-à-dire, quelle est la quantité de renseignements donnés à l’apprenant pour les aider à trouver la réponse.</a:t>
            </a:r>
          </a:p>
          <a:p>
            <a:pPr eaLnBrk="1" hangingPunct="1">
              <a:buFontTx/>
              <a:buNone/>
            </a:pPr>
            <a:endParaRPr lang="fr-CA" sz="1100" baseline="0" dirty="0" smtClean="0"/>
          </a:p>
          <a:p>
            <a:pPr eaLnBrk="1" hangingPunct="1">
              <a:buFontTx/>
              <a:buNone/>
            </a:pPr>
            <a:r>
              <a:rPr lang="fr-CA" sz="1100" baseline="0" dirty="0" smtClean="0"/>
              <a:t>Vicki (question du public) :</a:t>
            </a:r>
            <a:br>
              <a:rPr lang="fr-CA" sz="1100" baseline="0" dirty="0" smtClean="0"/>
            </a:br>
            <a:r>
              <a:rPr lang="fr-CA" sz="1100" baseline="0" dirty="0" smtClean="0"/>
              <a:t>En utilisant l’exemple de la recherche, on observe que cela ressemble beaucoup à ce qui est fait dans les cours du niveau secondaire.</a:t>
            </a:r>
          </a:p>
          <a:p>
            <a:pPr eaLnBrk="1" hangingPunct="1">
              <a:buFontTx/>
              <a:buNone/>
            </a:pPr>
            <a:endParaRPr lang="fr-CA" sz="1100" baseline="0" dirty="0" smtClean="0"/>
          </a:p>
          <a:p>
            <a:pPr eaLnBrk="1" hangingPunct="1">
              <a:buFontTx/>
              <a:buNone/>
            </a:pPr>
            <a:r>
              <a:rPr lang="fr-CA" sz="1100" baseline="0" dirty="0" smtClean="0"/>
              <a:t>Jane :</a:t>
            </a:r>
          </a:p>
          <a:p>
            <a:pPr eaLnBrk="1" hangingPunct="1">
              <a:buFontTx/>
              <a:buNone/>
            </a:pPr>
            <a:r>
              <a:rPr lang="fr-CA" sz="1100" baseline="0" dirty="0" smtClean="0"/>
              <a:t>C’est vrai, mais nous ne leur enseignons pas à faire ça à ce niveau-là, nous leur enseignons ce qui précède. C’est là que vous devez penser avec une perspective nouvelle, car c’est ce dont l’apprenant a besoin. Un apprenant qui va à l’école secondaire doit faire des choses en particulier. Nous lui enseignons à se préparer à travailler à ce niveau. Le professeur de l’école lui enseignera comment faire des recherches détaillées. </a:t>
            </a:r>
          </a:p>
          <a:p>
            <a:pPr eaLnBrk="1" hangingPunct="1">
              <a:buFontTx/>
              <a:buNone/>
            </a:pPr>
            <a:endParaRPr lang="fr-CA" sz="1100" baseline="0" dirty="0" smtClean="0"/>
          </a:p>
          <a:p>
            <a:pPr eaLnBrk="1" hangingPunct="1">
              <a:buFontTx/>
              <a:buNone/>
            </a:pPr>
            <a:r>
              <a:rPr lang="fr-CA" sz="1100" baseline="0" dirty="0" smtClean="0"/>
              <a:t>Anne :</a:t>
            </a:r>
          </a:p>
          <a:p>
            <a:pPr eaLnBrk="1" hangingPunct="1">
              <a:buFontTx/>
              <a:buNone/>
            </a:pPr>
            <a:r>
              <a:rPr lang="fr-CA" sz="1100" baseline="0" dirty="0" smtClean="0"/>
              <a:t>Tout comme dans n’importe quel cadre, vous travaillez d’une façon et vous vous rendez compte à quel endroit ça fonctionne et à quel endroit il faut s’adapter. Le cadre du CLAO n’est pas coulé dans le béton et peut être adapté, amélioré</a:t>
            </a:r>
            <a:r>
              <a:rPr lang="fr-CA" sz="1100" dirty="0" smtClean="0"/>
              <a:t> et</a:t>
            </a:r>
            <a:r>
              <a:rPr lang="fr-CA" sz="1100" baseline="0" dirty="0" smtClean="0"/>
              <a:t> modifié à certains moments. En tant que formateurs, nous devrions penser de manière critique à chaque cadre dans lequel nous enseignons, et voir ce qui fonctionne bien avec les apprenants et ce qui fonctionne moins bien.</a:t>
            </a:r>
            <a:endParaRPr lang="fr-CA" sz="1100" dirty="0" smtClean="0"/>
          </a:p>
          <a:p>
            <a:pPr eaLnBrk="1" hangingPunct="1">
              <a:buFontTx/>
              <a:buNone/>
            </a:pPr>
            <a:endParaRPr lang="fr-CA" sz="1100" dirty="0" smtClean="0"/>
          </a:p>
          <a:p>
            <a:pPr eaLnBrk="1" hangingPunct="1">
              <a:buFontTx/>
              <a:buNone/>
            </a:pPr>
            <a:r>
              <a:rPr lang="fr-CA" sz="1100" dirty="0" smtClean="0"/>
              <a:t>Notes d’origine :</a:t>
            </a:r>
          </a:p>
          <a:p>
            <a:pPr eaLnBrk="1" hangingPunct="1">
              <a:buFontTx/>
              <a:buNone/>
            </a:pPr>
            <a:r>
              <a:rPr lang="fr-CA" sz="1100" dirty="0" smtClean="0"/>
              <a:t>C’est la colonne vertébrale des niveaux des compétences essentielles </a:t>
            </a:r>
            <a:r>
              <a:rPr lang="fr-CA" sz="1100" baseline="0" dirty="0" smtClean="0"/>
              <a:t>– Repérer, Répéter, Intégrer, </a:t>
            </a:r>
            <a:r>
              <a:rPr lang="fr-CA" sz="1100" baseline="0" dirty="0" smtClean="0"/>
              <a:t>Générer</a:t>
            </a:r>
            <a:r>
              <a:rPr lang="fr-CA" sz="1100" dirty="0" smtClean="0"/>
              <a:t> </a:t>
            </a:r>
            <a:r>
              <a:rPr lang="fr-CA" sz="1100" baseline="0" dirty="0" smtClean="0"/>
              <a:t>(RRIG)</a:t>
            </a:r>
            <a:r>
              <a:rPr lang="fr-CA" sz="1100" baseline="0" dirty="0" smtClean="0"/>
              <a:t>. Nous avons illustré les niveaux avec des jeux de cartes. (Lire chaque étape et expliquer comment </a:t>
            </a:r>
            <a:r>
              <a:rPr lang="fr-CA" sz="1100" dirty="0" smtClean="0"/>
              <a:t>chacune d’entre elles </a:t>
            </a:r>
            <a:r>
              <a:rPr lang="fr-CA" sz="1100" baseline="0" dirty="0" smtClean="0"/>
              <a:t>illustre chaque niveau.) S’il vous faut vous souvenir d’une seule chose aujourd’hui, souvenez-vous du </a:t>
            </a:r>
            <a:r>
              <a:rPr lang="fr-CA" sz="1100" baseline="0" dirty="0" smtClean="0"/>
              <a:t>RRIG. </a:t>
            </a:r>
            <a:endParaRPr lang="fr-CA" sz="1100" dirty="0" smtClean="0"/>
          </a:p>
          <a:p>
            <a:pPr eaLnBrk="1" hangingPunct="1">
              <a:buFontTx/>
              <a:buNone/>
            </a:pPr>
            <a:r>
              <a:rPr lang="fr-CA" sz="1100" dirty="0" smtClean="0"/>
              <a:t>Les activités du niveau le plus bas requièrent des compétences de traitement comme le</a:t>
            </a:r>
            <a:r>
              <a:rPr lang="fr-CA" sz="1100" baseline="0" dirty="0" smtClean="0"/>
              <a:t> repérage, alors qu’un niveau de compétence plus élevé requiert que l’apprenant produise une réponse basée sur les renseignements fournis dans le document, dans l’activité, et peut-être sur les connaissances antérieures de l’apprenant. </a:t>
            </a:r>
            <a:endParaRPr lang="fr-CA" sz="1100" dirty="0" smtClean="0"/>
          </a:p>
          <a:p>
            <a:pPr eaLnBrk="1" hangingPunct="1">
              <a:buFontTx/>
              <a:buNone/>
            </a:pPr>
            <a:r>
              <a:rPr lang="fr-CA" sz="1100" dirty="0" smtClean="0"/>
              <a:t>Les 3 jeux de cartes les</a:t>
            </a:r>
            <a:r>
              <a:rPr lang="fr-CA" sz="1100" baseline="0" dirty="0" smtClean="0"/>
              <a:t> plus populaires :</a:t>
            </a:r>
            <a:r>
              <a:rPr lang="fr-CA" sz="1100" dirty="0" smtClean="0"/>
              <a:t> bridge, poker, blackjack.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baseline="0" dirty="0" smtClean="0"/>
              <a:t>Nous allons maintenant procéder à un petit sondage. Je sais que ce n’est pas évident de rester concentré pendant un </a:t>
            </a:r>
            <a:r>
              <a:rPr lang="fr-CA" sz="1100" baseline="0" dirty="0" err="1" smtClean="0"/>
              <a:t>webinaire</a:t>
            </a:r>
            <a:r>
              <a:rPr lang="fr-CA" sz="1100" baseline="0" dirty="0" smtClean="0"/>
              <a:t> de 2 heures. Ces sondages sont là pour vous aider à intégrer la matière. Je vais maintenant vous poser quelques questions.</a:t>
            </a:r>
          </a:p>
          <a:p>
            <a:endParaRPr lang="fr-CA" sz="11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A" sz="1100" dirty="0" smtClean="0"/>
              <a:t>Possédez-vous des documents ou des démonstrations/activités d’apprentissage, certaines d’entre elles avec un peu d’adaptation, qui correspondraient à la structure « ensemble de tâches »</a:t>
            </a:r>
            <a:r>
              <a:rPr lang="fr-CA" sz="1100" baseline="0" dirty="0" smtClean="0"/>
              <a:t>? Environ 75 % des participants ont indiqué que oui. Nous nous attendions plus ou moins à ce chiffre – nous savions que vous avez déjà de la matière dans vos programmes. J’imagine qu’il faudrait quelques ajustements, mais c’est tout à fait normal.</a:t>
            </a:r>
          </a:p>
          <a:p>
            <a:endParaRPr lang="fr-CA" sz="11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A" sz="1100" dirty="0" smtClean="0"/>
              <a:t>Si vous n’en avez pas ou que vous ne connaissez pas la réponse, en avez-vous que vous pourriez adapter? </a:t>
            </a:r>
            <a:r>
              <a:rPr lang="fr-CA" sz="1100" baseline="0" dirty="0" smtClean="0"/>
              <a:t>Environ 50 % des participants ont répondu oui. Il semblerait que vous avez de la matière, mais que vous en manquez. En participant au </a:t>
            </a:r>
            <a:r>
              <a:rPr lang="fr-CA" sz="1100" baseline="0" dirty="0" err="1" smtClean="0"/>
              <a:t>webinaire</a:t>
            </a:r>
            <a:r>
              <a:rPr lang="fr-CA" sz="1100" baseline="0" dirty="0" smtClean="0"/>
              <a:t>, vous apprendrez à concevoir vos propres ensembles de tâches</a:t>
            </a:r>
            <a:r>
              <a:rPr lang="fr-CA" sz="1100" dirty="0" smtClean="0"/>
              <a:t> et </a:t>
            </a:r>
            <a:r>
              <a:rPr lang="fr-CA" sz="1100" baseline="0" dirty="0" smtClean="0"/>
              <a:t>vous aurez également accès aux ensembles des 99 autres participants qui seront produits tout au long de la série de webinaires.</a:t>
            </a:r>
          </a:p>
          <a:p>
            <a:endParaRPr lang="fr-CA" sz="1100" baseline="0" dirty="0" smtClean="0"/>
          </a:p>
          <a:p>
            <a:r>
              <a:rPr lang="fr-CA" sz="1100" dirty="0" smtClean="0"/>
              <a:t>Combien d’entre vous ont déjà consulté le Portail de tâches de QUILL</a:t>
            </a:r>
            <a:r>
              <a:rPr lang="fr-CA" sz="1100" baseline="0" dirty="0" smtClean="0"/>
              <a:t>? C’est bien d’être honnête si vous n’êtes pas encore allés voir! Environ 50 % des participants l’ont déjà consulté. Je vous encouragerais à le faire si vous êtes à la recherche de tâches. Votre dernière consigne sera de concevoir un ensemble de tâches, donc vous devriez peut-être jeter un œil à ceux qui ont déjà été examinés et validés pour voir à quoi ils ressemblent afin de pouvoir partir d’un modèle.</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32</a:t>
            </a:fld>
            <a:endParaRPr lang="en-US" dirty="0"/>
          </a:p>
        </p:txBody>
      </p:sp>
    </p:spTree>
    <p:extLst>
      <p:ext uri="{BB962C8B-B14F-4D97-AF65-F5344CB8AC3E}">
        <p14:creationId xmlns:p14="http://schemas.microsoft.com/office/powerpoint/2010/main" val="1218560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8009425-C31E-4548-BCB9-841F60F8CC74}" type="slidenum">
              <a:rPr lang="en-US"/>
              <a:pPr/>
              <a:t>33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fr-CA" sz="1100" dirty="0" smtClean="0"/>
              <a:t>Anne :</a:t>
            </a:r>
          </a:p>
          <a:p>
            <a:pPr eaLnBrk="1" hangingPunct="1"/>
            <a:r>
              <a:rPr lang="fr-CA" sz="1100" dirty="0" smtClean="0"/>
              <a:t>Pendant la partie B, nous allons discuter de ce qui</a:t>
            </a:r>
            <a:r>
              <a:rPr lang="fr-CA" sz="1100" baseline="0" dirty="0" smtClean="0"/>
              <a:t> fait en sorte qu’un document est bon, comment trouver un bon document et l’intégrer aux voies de transition. </a:t>
            </a:r>
            <a:endParaRPr lang="fr-CA" sz="11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a:t>U</a:t>
            </a:r>
            <a:r>
              <a:rPr lang="fr-CA" sz="1100" baseline="0" dirty="0" smtClean="0"/>
              <a:t>n rappel du processus en 3 étapes. La première étape consiste à rassembler les documents.</a:t>
            </a:r>
          </a:p>
          <a:p>
            <a:endParaRPr lang="fr-CA" sz="1100" baseline="0" dirty="0" smtClean="0"/>
          </a:p>
          <a:p>
            <a:r>
              <a:rPr lang="fr-CA" sz="1100" baseline="0" dirty="0" smtClean="0"/>
              <a:t>Est-ce que certains d’entre vous se souviennent du processus AWAL (Application of </a:t>
            </a:r>
            <a:r>
              <a:rPr lang="fr-CA" sz="1100" baseline="0" dirty="0" err="1" smtClean="0"/>
              <a:t>Working</a:t>
            </a:r>
            <a:r>
              <a:rPr lang="fr-CA" sz="1100" baseline="0" dirty="0" smtClean="0"/>
              <a:t> And Learning)? L’apprentissage lié à un lieu de travail authentique? Ça doit bien faire 10 ans… </a:t>
            </a:r>
            <a:r>
              <a:rPr lang="fr-CA" sz="1100" dirty="0"/>
              <a:t>I</a:t>
            </a:r>
            <a:r>
              <a:rPr lang="fr-CA" sz="1100" baseline="0" dirty="0" smtClean="0"/>
              <a:t>l s’agissait d’aller sur les lieux de travail et d’interroger les employés en train de travailler. L’accent était mis sur les documents authentiques du lieu de travail. Vous deviez comprendre le contexte du document en comprenant ce en quoi consistait le travail, les activités réelles du travail, et vous rassembliez ainsi des documents. C’était un processus extrêmement utile – qui a pris beaucoup de temps – pour comprendre quels documents étaient mis à disposition par les employeurs locaux, et vous deviez avoir leur permission pour les utiliser en classe. Les employeurs appréciaient énormément ce processus, car ils avaient le sentiment que les apprenants étaient formés précisément</a:t>
            </a:r>
            <a:r>
              <a:rPr lang="fr-CA" sz="1100" dirty="0" smtClean="0"/>
              <a:t> </a:t>
            </a:r>
            <a:r>
              <a:rPr lang="fr-CA" sz="1100" baseline="0" dirty="0" smtClean="0"/>
              <a:t>pour leurs entreprises et services.</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34</a:t>
            </a:fld>
            <a:endParaRPr lang="en-US" dirty="0"/>
          </a:p>
        </p:txBody>
      </p:sp>
    </p:spTree>
    <p:extLst>
      <p:ext uri="{BB962C8B-B14F-4D97-AF65-F5344CB8AC3E}">
        <p14:creationId xmlns:p14="http://schemas.microsoft.com/office/powerpoint/2010/main" val="3720191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Observons l’étape 1.</a:t>
            </a:r>
          </a:p>
          <a:p>
            <a:endParaRPr lang="fr-CA" sz="1100" dirty="0" smtClean="0"/>
          </a:p>
          <a:p>
            <a:r>
              <a:rPr lang="fr-CA" sz="1100" dirty="0" smtClean="0"/>
              <a:t>Nous voulons que vous alliez discuter avec des gens sur le lieu de travail et même pendant qu’ils sont en congé la fin de semaine. Commencez par votre entourage immédiat – amis, famille, apprenants – pour savoir</a:t>
            </a:r>
            <a:r>
              <a:rPr lang="fr-CA" sz="1100" baseline="0" dirty="0" smtClean="0"/>
              <a:t> où vous pourriez rassembler des </a:t>
            </a:r>
            <a:r>
              <a:rPr lang="fr-CA" sz="1100" dirty="0" smtClean="0"/>
              <a:t>documents. Les possibilités sont infinies. À chaque fois qu’un apprenant</a:t>
            </a:r>
            <a:r>
              <a:rPr lang="fr-CA" sz="1100" baseline="0" dirty="0" smtClean="0"/>
              <a:t> mentionne un domaine qui l’intéresse, le transport routier par exemple, demandez-lui s’il connait déjà quelqu’un qui travaille dans le domaine. Il existe des documents authentiques en ligne</a:t>
            </a:r>
            <a:r>
              <a:rPr lang="fr-CA" sz="1100" dirty="0" smtClean="0"/>
              <a:t>. Vous pouvez aller visiter le site Web de Hauteur ou celui de Passeport-Compétences de l’Ontario. Il existe des endroits en ligne qui vous permettent de rassembler</a:t>
            </a:r>
            <a:r>
              <a:rPr lang="fr-CA" sz="1100" baseline="0" dirty="0" smtClean="0"/>
              <a:t> </a:t>
            </a:r>
            <a:r>
              <a:rPr lang="fr-CA" sz="1100" dirty="0" smtClean="0"/>
              <a:t>des</a:t>
            </a:r>
            <a:r>
              <a:rPr lang="fr-CA" sz="1100" baseline="0" dirty="0" smtClean="0"/>
              <a:t> documents et des tâches dans ce but précis. Il est toujours bien de commencer avec votre entourage immédiat et d’élargir ensuite. </a:t>
            </a:r>
          </a:p>
        </p:txBody>
      </p:sp>
      <p:sp>
        <p:nvSpPr>
          <p:cNvPr id="4" name="Slide Number Placeholder 3"/>
          <p:cNvSpPr>
            <a:spLocks noGrp="1"/>
          </p:cNvSpPr>
          <p:nvPr>
            <p:ph type="sldNum" sz="quarter" idx="10"/>
          </p:nvPr>
        </p:nvSpPr>
        <p:spPr/>
        <p:txBody>
          <a:bodyPr/>
          <a:lstStyle/>
          <a:p>
            <a:fld id="{32C3FB70-BADB-47DE-9353-63C60065E7B0}" type="slidenum">
              <a:rPr lang="en-US" smtClean="0"/>
              <a:pPr/>
              <a:t>35</a:t>
            </a:fld>
            <a:endParaRPr lang="en-US" dirty="0"/>
          </a:p>
        </p:txBody>
      </p:sp>
    </p:spTree>
    <p:extLst>
      <p:ext uri="{BB962C8B-B14F-4D97-AF65-F5344CB8AC3E}">
        <p14:creationId xmlns:p14="http://schemas.microsoft.com/office/powerpoint/2010/main" val="553816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r>
              <a:rPr lang="fr-CA" sz="1100" dirty="0" smtClean="0"/>
              <a:t>Anne :</a:t>
            </a:r>
          </a:p>
          <a:p>
            <a:pPr marL="0" marR="0" indent="0" algn="l" defTabSz="914400" rtl="0" eaLnBrk="1" fontAlgn="base" latinLnBrk="0" hangingPunct="1">
              <a:lnSpc>
                <a:spcPct val="100000"/>
              </a:lnSpc>
              <a:spcBef>
                <a:spcPct val="30000"/>
              </a:spcBef>
              <a:spcAft>
                <a:spcPct val="0"/>
              </a:spcAft>
              <a:buClrTx/>
              <a:buSzTx/>
              <a:buFontTx/>
              <a:buNone/>
              <a:tabLst/>
              <a:defRPr/>
            </a:pPr>
            <a:r>
              <a:rPr lang="fr-CA" sz="1100" baseline="0" dirty="0" smtClean="0"/>
              <a:t>Vous devriez idéalement préparer une entrevue pour bien saisir la manière dont le document est utilisé au travail. Que font</a:t>
            </a:r>
            <a:r>
              <a:rPr lang="fr-CA" sz="1100" dirty="0" smtClean="0"/>
              <a:t> les gens </a:t>
            </a:r>
            <a:r>
              <a:rPr lang="fr-CA" sz="1100" baseline="0" dirty="0" smtClean="0"/>
              <a:t>avec ce document? Qu’est-ce qu’ils ne font pas? Puisque les tâches au travail se concentrent sur des choses fonctionnelles, les travailleurs ne vont pas s’attarder à demander « pourquoi ai-je besoin d’utiliser ce document? ». Ce n’est également pas un sujet de discussion sur le lieu de travail. Le travailleur </a:t>
            </a:r>
            <a:r>
              <a:rPr lang="fr-CA" sz="1100" dirty="0" smtClean="0"/>
              <a:t>utilise le document </a:t>
            </a:r>
            <a:r>
              <a:rPr lang="fr-CA" sz="1100" baseline="0" dirty="0" smtClean="0"/>
              <a:t>parce que son employeur lui a dit de le faire.</a:t>
            </a:r>
          </a:p>
          <a:p>
            <a:pPr marL="0" marR="0" indent="0" algn="l" defTabSz="914400" rtl="0" eaLnBrk="1" fontAlgn="base" latinLnBrk="0" hangingPunct="1">
              <a:lnSpc>
                <a:spcPct val="100000"/>
              </a:lnSpc>
              <a:spcBef>
                <a:spcPct val="30000"/>
              </a:spcBef>
              <a:spcAft>
                <a:spcPct val="0"/>
              </a:spcAft>
              <a:buClrTx/>
              <a:buSzTx/>
              <a:buFontTx/>
              <a:buNone/>
              <a:tabLst/>
              <a:defRPr/>
            </a:pPr>
            <a:endParaRPr lang="fr-CA" sz="11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CA" sz="1100" baseline="0" dirty="0" smtClean="0"/>
              <a:t>Jane :</a:t>
            </a:r>
            <a:br>
              <a:rPr lang="fr-CA" sz="1100" baseline="0" dirty="0" smtClean="0"/>
            </a:br>
            <a:r>
              <a:rPr lang="fr-CA" sz="1100" baseline="0" dirty="0" smtClean="0"/>
              <a:t>Le </a:t>
            </a:r>
            <a:r>
              <a:rPr lang="fr-CA" sz="1100" i="1" baseline="0" dirty="0" smtClean="0"/>
              <a:t>Guide du formateur </a:t>
            </a:r>
            <a:r>
              <a:rPr lang="fr-CA" sz="1100" baseline="0" dirty="0" smtClean="0"/>
              <a:t>contient beaucoup de renseignements à ce sujet : comment rassembler ces documents et comment les utiliser.</a:t>
            </a:r>
          </a:p>
          <a:p>
            <a:pPr marL="0" marR="0" indent="0" algn="l" defTabSz="914400" rtl="0" eaLnBrk="1" fontAlgn="base" latinLnBrk="0" hangingPunct="1">
              <a:lnSpc>
                <a:spcPct val="100000"/>
              </a:lnSpc>
              <a:spcBef>
                <a:spcPct val="30000"/>
              </a:spcBef>
              <a:spcAft>
                <a:spcPct val="0"/>
              </a:spcAft>
              <a:buClrTx/>
              <a:buSzTx/>
              <a:buFontTx/>
              <a:buNone/>
              <a:tabLst/>
              <a:defRPr/>
            </a:pPr>
            <a:endParaRPr lang="fr-CA" sz="11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CA" sz="1100" baseline="0" dirty="0" smtClean="0"/>
              <a:t>Anne :</a:t>
            </a:r>
          </a:p>
          <a:p>
            <a:pPr marL="0" marR="0" indent="0" algn="l" defTabSz="914400" rtl="0" eaLnBrk="1" fontAlgn="base" latinLnBrk="0" hangingPunct="1">
              <a:lnSpc>
                <a:spcPct val="100000"/>
              </a:lnSpc>
              <a:spcBef>
                <a:spcPct val="30000"/>
              </a:spcBef>
              <a:spcAft>
                <a:spcPct val="0"/>
              </a:spcAft>
              <a:buClrTx/>
              <a:buSzTx/>
              <a:buFontTx/>
              <a:buNone/>
              <a:tabLst/>
              <a:defRPr/>
            </a:pPr>
            <a:r>
              <a:rPr lang="fr-CA" sz="1100" baseline="0" dirty="0" smtClean="0"/>
              <a:t>Vous devriez aller voir les profils de compétences essentielles pour avoir une meilleure idée des tâches typiques demandées pour un travail précis et le type de documents utilisés. Cela vous aidera à savoir plus précisément à qui vous adresser (entreprises locales) pour ce type de documents et leur demander la permission de les utiliser.</a:t>
            </a:r>
            <a:endParaRPr lang="fr-CA" sz="1100" dirty="0" smtClean="0"/>
          </a:p>
          <a:p>
            <a:pPr eaLnBrk="1" hangingPunct="1"/>
            <a:endParaRPr lang="fr-CA" sz="1100" dirty="0" smtClean="0"/>
          </a:p>
          <a:p>
            <a:pPr eaLnBrk="1" hangingPunct="1"/>
            <a:r>
              <a:rPr lang="fr-CA" sz="1100" baseline="0" dirty="0" smtClean="0"/>
              <a:t>Notes d’origine :</a:t>
            </a:r>
          </a:p>
          <a:p>
            <a:pPr eaLnBrk="1" hangingPunct="1"/>
            <a:r>
              <a:rPr lang="fr-CA" sz="1100" dirty="0" smtClean="0"/>
              <a:t>Parlez aux gens qui ont une connaissance dans le domaine ou faites des recherches sur leur profession. Adressez-vous à des collègues ou à des professionnels qui travaillent dans le domaine qui vous intéresse. Utilisez vos contacts et votre réseau pour vous familiariser avec la voie de transition visée</a:t>
            </a:r>
            <a:r>
              <a:rPr lang="fr-CA" sz="1100" baseline="0" dirty="0" smtClean="0"/>
              <a:t>. Exemple : est-ce qu’un de vos collègues connait quelqu’un qui enseigne au secondaire ou au postsecondaire? Connaissez-vous quelqu’un qui travaille dans le domaine ou l’industrie qui vous intéresse? Peut-être que c’est un emploi qui est à la hausse sur le marché du travail, un emploi ou une industrie très populaire. </a:t>
            </a:r>
            <a:endParaRPr lang="fr-CA" sz="1100" dirty="0" smtClean="0"/>
          </a:p>
          <a:p>
            <a:pPr eaLnBrk="1" hangingPunct="1"/>
            <a:r>
              <a:rPr lang="fr-CA" sz="1100" dirty="0" smtClean="0"/>
              <a:t>Allez dans les écoles, sur les lieux de travail,</a:t>
            </a:r>
            <a:r>
              <a:rPr lang="fr-CA" sz="1100" baseline="0" dirty="0" smtClean="0"/>
              <a:t> voir dans les domaines qui sont liés à votre voie de transition et pour laquelle vous rassemblez des documents authentiques. </a:t>
            </a:r>
            <a:endParaRPr lang="fr-CA" sz="1100" dirty="0" smtClean="0"/>
          </a:p>
          <a:p>
            <a:pPr eaLnBrk="1" hangingPunct="1"/>
            <a:r>
              <a:rPr lang="fr-CA" sz="1100" dirty="0" smtClean="0"/>
              <a:t>Préparez une entrevue</a:t>
            </a:r>
            <a:r>
              <a:rPr lang="fr-CA" sz="1100" baseline="0" dirty="0" smtClean="0"/>
              <a:t> ou déterminez comment l’employé utilise ces documents sur son lieu de travail, lisez des affiches ou des notes de service affichées sur les murs du lieu de travail, regardez les manuels utilisés dans les cours, etc. </a:t>
            </a:r>
            <a:endParaRPr lang="fr-CA" sz="1100" dirty="0" smtClean="0"/>
          </a:p>
        </p:txBody>
      </p:sp>
      <p:sp>
        <p:nvSpPr>
          <p:cNvPr id="67588" name="Slide Number Placeholder 3"/>
          <p:cNvSpPr>
            <a:spLocks noGrp="1"/>
          </p:cNvSpPr>
          <p:nvPr>
            <p:ph type="sldNum" sz="quarter" idx="5"/>
          </p:nvPr>
        </p:nvSpPr>
        <p:spPr>
          <a:noFill/>
        </p:spPr>
        <p:txBody>
          <a:bodyPr/>
          <a:lstStyle/>
          <a:p>
            <a:fld id="{73D048AA-2518-4632-885E-F5FA436C63A2}"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buFont typeface="Wingdings" pitchFamily="-111" charset="2"/>
              <a:buNone/>
            </a:pPr>
            <a:r>
              <a:rPr lang="fr-CA" sz="1100" dirty="0" smtClean="0"/>
              <a:t>Anne :</a:t>
            </a:r>
          </a:p>
          <a:p>
            <a:pPr eaLnBrk="1" hangingPunct="1">
              <a:buFont typeface="Wingdings" pitchFamily="-111" charset="2"/>
              <a:buNone/>
            </a:pPr>
            <a:r>
              <a:rPr lang="fr-CA" sz="1100" dirty="0" smtClean="0"/>
              <a:t>Caractéristiques d’un bon </a:t>
            </a:r>
            <a:r>
              <a:rPr lang="fr-CA" sz="1100" baseline="0" dirty="0" smtClean="0"/>
              <a:t>document. Comme Jane l’a mentionné, vous en saurez plus en lisant les pages 9 à 12 du </a:t>
            </a:r>
            <a:r>
              <a:rPr lang="fr-CA" sz="1100" i="1" baseline="0" dirty="0" smtClean="0"/>
              <a:t>Guide du formateur</a:t>
            </a:r>
            <a:r>
              <a:rPr lang="fr-CA" sz="1100" baseline="0" dirty="0" smtClean="0"/>
              <a:t>. Vous devriez également avoir reçu la liste de contrôle dans vos documents. De nombreux points y sont listés.</a:t>
            </a:r>
          </a:p>
          <a:p>
            <a:pPr eaLnBrk="1" hangingPunct="1">
              <a:buFont typeface="Wingdings" pitchFamily="-111" charset="2"/>
              <a:buNone/>
            </a:pPr>
            <a:endParaRPr lang="fr-CA" sz="1100" baseline="0" dirty="0" smtClean="0"/>
          </a:p>
          <a:p>
            <a:pPr eaLnBrk="1" hangingPunct="1">
              <a:buFont typeface="Wingdings" pitchFamily="-111" charset="2"/>
              <a:buNone/>
            </a:pPr>
            <a:r>
              <a:rPr lang="fr-CA" sz="1100" baseline="0" dirty="0" smtClean="0"/>
              <a:t>Authentique veut dire qui vient d’un lieu de travail réel ou d’une situation de la vie réelle. Le </a:t>
            </a:r>
            <a:r>
              <a:rPr lang="fr-CA" sz="1100" dirty="0" smtClean="0"/>
              <a:t>document </a:t>
            </a:r>
            <a:r>
              <a:rPr lang="fr-CA" sz="1100" baseline="0" dirty="0" smtClean="0"/>
              <a:t>vient d’un endroit précis dans la communauté ou d’une école secondaire ou encore d’un programme postsecondaire. Il vient d’un contexte de vie réelle.</a:t>
            </a:r>
          </a:p>
          <a:p>
            <a:pPr eaLnBrk="1" hangingPunct="1">
              <a:buFont typeface="Wingdings" pitchFamily="-111" charset="2"/>
              <a:buNone/>
            </a:pPr>
            <a:endParaRPr lang="fr-CA" sz="1100" baseline="0" dirty="0" smtClean="0"/>
          </a:p>
          <a:p>
            <a:pPr eaLnBrk="1" hangingPunct="1">
              <a:buFont typeface="Wingdings" pitchFamily="-111" charset="2"/>
              <a:buNone/>
            </a:pPr>
            <a:r>
              <a:rPr lang="fr-CA" sz="1100" baseline="0" dirty="0" smtClean="0"/>
              <a:t>Également, un bon document est bien rédigé et bien conçu. Il y en a surement beaucoup qui ne sont pas si bons que ça. Soyez tenaces et trouvez un bon exemple qui n’est pas seulement visuellement intéressant, mais qui soit aussi lisible pour les apprenants. Assurez-vous que les graphiques soient visibles sur les photocopies. </a:t>
            </a:r>
          </a:p>
          <a:p>
            <a:pPr eaLnBrk="1" hangingPunct="1">
              <a:buFont typeface="Wingdings" pitchFamily="-111" charset="2"/>
              <a:buNone/>
            </a:pPr>
            <a:endParaRPr lang="fr-CA" sz="1100" baseline="0" dirty="0" smtClean="0"/>
          </a:p>
          <a:p>
            <a:pPr eaLnBrk="1" hangingPunct="1">
              <a:buFont typeface="Wingdings" pitchFamily="-111" charset="2"/>
              <a:buNone/>
            </a:pPr>
            <a:r>
              <a:rPr lang="fr-CA" sz="1100" baseline="0" dirty="0" smtClean="0"/>
              <a:t>Vous devriez être capable de faire ressortir plus d’une question ou tâche du document. S’il est trop simple et que vous ne pouvez en faire ressortir que quelques questions, il serait peut-être préférable de ne pas l’utiliser. </a:t>
            </a:r>
          </a:p>
          <a:p>
            <a:pPr eaLnBrk="1" hangingPunct="1">
              <a:buFont typeface="Wingdings" pitchFamily="-111" charset="2"/>
              <a:buNone/>
            </a:pPr>
            <a:endParaRPr lang="fr-CA" sz="1100" baseline="0" dirty="0" smtClean="0"/>
          </a:p>
          <a:p>
            <a:pPr eaLnBrk="1" hangingPunct="1">
              <a:buFont typeface="Wingdings" pitchFamily="-111" charset="2"/>
              <a:buNone/>
            </a:pPr>
            <a:r>
              <a:rPr lang="fr-CA" sz="1100" baseline="0" dirty="0" smtClean="0"/>
              <a:t>Est-il générique et utilisé dans des situations de la vie de tous les jours? Par exemple, un formulaire utilisé chez un médecin en particulier est certainement très similaire aux formulaires qu’on trouve chez tous les médecins.</a:t>
            </a:r>
            <a:endParaRPr lang="fr-CA" sz="1100" dirty="0" smtClean="0"/>
          </a:p>
        </p:txBody>
      </p:sp>
      <p:sp>
        <p:nvSpPr>
          <p:cNvPr id="69636" name="Slide Number Placeholder 3"/>
          <p:cNvSpPr>
            <a:spLocks noGrp="1"/>
          </p:cNvSpPr>
          <p:nvPr>
            <p:ph type="sldNum" sz="quarter" idx="5"/>
          </p:nvPr>
        </p:nvSpPr>
        <p:spPr>
          <a:noFill/>
        </p:spPr>
        <p:txBody>
          <a:bodyPr/>
          <a:lstStyle/>
          <a:p>
            <a:fld id="{1FB4E321-AE60-4B73-8727-72F1919EA741}"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buFontTx/>
              <a:buNone/>
            </a:pPr>
            <a:r>
              <a:rPr lang="fr-CA" sz="1100" dirty="0" smtClean="0"/>
              <a:t>Anne :</a:t>
            </a:r>
          </a:p>
          <a:p>
            <a:pPr eaLnBrk="1" hangingPunct="1">
              <a:buFontTx/>
              <a:buNone/>
            </a:pPr>
            <a:r>
              <a:rPr lang="fr-CA" sz="1100" dirty="0" smtClean="0"/>
              <a:t>Un</a:t>
            </a:r>
            <a:r>
              <a:rPr lang="fr-CA" sz="1100" baseline="0" dirty="0" smtClean="0"/>
              <a:t> bon document e</a:t>
            </a:r>
            <a:r>
              <a:rPr lang="fr-CA" sz="1100" dirty="0" smtClean="0"/>
              <a:t>st en lien avec la compétence, l’emploi ou le résultat d’apprentissage ciblés</a:t>
            </a:r>
            <a:r>
              <a:rPr lang="fr-CA" sz="1100" baseline="0" dirty="0" smtClean="0"/>
              <a:t>. Parfois, vous pensez à la voie de transition et les types de documents que vous voulez rassembler, et vous partez de là. D’autres fois, vous avez trouvé un document intéressant et vous réfléchissez à la voie de transition qui pourrait être liée à ce document, et des tâches en découleront. Parfois, vous pouvez même sortir dans la communauté et tomber sur des documents intéressants. Mes préférés sont ceux qui viennent du gouvernement, par exemple, ceux qui vous expliquent comment payer une facture, faire une demande de subventions, etc.</a:t>
            </a:r>
          </a:p>
          <a:p>
            <a:pPr eaLnBrk="1" hangingPunct="1">
              <a:buFontTx/>
              <a:buNone/>
            </a:pPr>
            <a:endParaRPr lang="fr-CA" sz="1100" baseline="0" dirty="0" smtClean="0"/>
          </a:p>
          <a:p>
            <a:pPr eaLnBrk="1" hangingPunct="1">
              <a:buFontTx/>
              <a:buNone/>
            </a:pPr>
            <a:r>
              <a:rPr lang="fr-CA" sz="1100" baseline="0" dirty="0" smtClean="0"/>
              <a:t>Ceux-ci ne demandent pas d’avoir beaucoup de connaissances antérieures sur un emploi, un lieu de travail ou une voie de transition en particulier pour être utilisés. Ils contiennent des renseignements que tout le monde peut comprendre. Vous n’avez pas besoin d’avoir étudié la physique quantique pour être capable de les déchiffrer. Donc, vous faites découvrir à votre apprenant non seulement ce document, mais aussi l’emploi ou la voie de transition auxquels ils se rattache.</a:t>
            </a:r>
          </a:p>
          <a:p>
            <a:pPr eaLnBrk="1" hangingPunct="1">
              <a:buFontTx/>
              <a:buNone/>
            </a:pPr>
            <a:endParaRPr lang="fr-CA" sz="1100" baseline="0" dirty="0" smtClean="0"/>
          </a:p>
          <a:p>
            <a:pPr eaLnBrk="1" hangingPunct="1">
              <a:buFontTx/>
              <a:buNone/>
            </a:pPr>
            <a:r>
              <a:rPr lang="fr-CA" sz="1100" dirty="0" smtClean="0"/>
              <a:t>Un</a:t>
            </a:r>
            <a:r>
              <a:rPr lang="fr-CA" sz="1100" baseline="0" dirty="0" smtClean="0"/>
              <a:t> bon document fait appel à différents types de compétences. Que vous vous appuyiez sur les compétences essentielles ou les grandes compétences du cadre du CLAO, vous en ressortirez des tâches qui en découlent.</a:t>
            </a:r>
            <a:endParaRPr lang="fr-CA" sz="1100" dirty="0" smtClean="0"/>
          </a:p>
        </p:txBody>
      </p:sp>
      <p:sp>
        <p:nvSpPr>
          <p:cNvPr id="71684" name="Slide Number Placeholder 3"/>
          <p:cNvSpPr>
            <a:spLocks noGrp="1"/>
          </p:cNvSpPr>
          <p:nvPr>
            <p:ph type="sldNum" sz="quarter" idx="5"/>
          </p:nvPr>
        </p:nvSpPr>
        <p:spPr>
          <a:noFill/>
        </p:spPr>
        <p:txBody>
          <a:bodyPr/>
          <a:lstStyle/>
          <a:p>
            <a:fld id="{F7BB198B-C86F-4732-B7F5-91FCBE479561}"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fr-CA" sz="1100" dirty="0" smtClean="0"/>
              <a:t>Anne :</a:t>
            </a:r>
          </a:p>
          <a:p>
            <a:pPr eaLnBrk="1" hangingPunct="1"/>
            <a:r>
              <a:rPr lang="fr-CA" sz="1100" dirty="0" smtClean="0"/>
              <a:t>Un</a:t>
            </a:r>
            <a:r>
              <a:rPr lang="fr-CA" sz="1100" baseline="0" dirty="0" smtClean="0"/>
              <a:t> bon document c</a:t>
            </a:r>
            <a:r>
              <a:rPr lang="fr-CA" sz="1100" dirty="0" smtClean="0"/>
              <a:t>orrespond aux tâches habituelles que font les employés au travail ou en salle de classe. Je fais</a:t>
            </a:r>
            <a:r>
              <a:rPr lang="fr-CA" sz="1100" baseline="0" dirty="0" smtClean="0"/>
              <a:t> souvent référence à l’emploi, mais cela </a:t>
            </a:r>
            <a:r>
              <a:rPr lang="fr-CA" sz="1100" dirty="0" smtClean="0"/>
              <a:t>va </a:t>
            </a:r>
            <a:r>
              <a:rPr lang="fr-CA" sz="1100" baseline="0" dirty="0" smtClean="0"/>
              <a:t>aussi pour toutes les autres voies de transition. Le document doit aussi respecter les normes en vigueur. Autrement dit, si c’est un document sur les premiers soins, il ne doit pas dater de 1991, il doit être à jour et doit faire appel à ce que ferait actuellement l’employé sur son lieu de travail, dans sa communauté ou dans la classe. Un autre exemple probant serait une feuille d’inscription à l’université. Il faut utiliser le formulaire utilisé actuellement, pas celui qu’on utilisait il y a 10 ans.</a:t>
            </a:r>
            <a:endParaRPr lang="fr-CA" sz="1100" dirty="0" smtClean="0"/>
          </a:p>
          <a:p>
            <a:pPr eaLnBrk="1" hangingPunct="1"/>
            <a:endParaRPr lang="fr-CA" sz="1100" dirty="0" smtClean="0"/>
          </a:p>
          <a:p>
            <a:pPr eaLnBrk="1" hangingPunct="1"/>
            <a:r>
              <a:rPr lang="fr-CA" sz="1100" dirty="0" smtClean="0"/>
              <a:t>Notes d’origine :</a:t>
            </a:r>
          </a:p>
          <a:p>
            <a:pPr eaLnBrk="1" hangingPunct="1"/>
            <a:r>
              <a:rPr lang="fr-CA" sz="1100" dirty="0" smtClean="0"/>
              <a:t>Vous pourriez créer un classeur ou un dossier dans lequel les documents seraient</a:t>
            </a:r>
            <a:r>
              <a:rPr lang="fr-CA" sz="1100" baseline="0" dirty="0" smtClean="0"/>
              <a:t> classés par emplois, par compétences requises et par types de documents, pour que les autres formateurs puissent y avoir accès et les utiliser avec leurs apprenants. </a:t>
            </a:r>
          </a:p>
          <a:p>
            <a:pPr eaLnBrk="1" hangingPunct="1"/>
            <a:endParaRPr lang="fr-CA" sz="1100" dirty="0" smtClean="0"/>
          </a:p>
          <a:p>
            <a:pPr eaLnBrk="1" hangingPunct="1"/>
            <a:r>
              <a:rPr lang="fr-CA" sz="1100" dirty="0" smtClean="0"/>
              <a:t>Ajoutez à votre collection tous les types de supports qui donnent des renseignements (graphiques, tableaux, dessins, etc.).</a:t>
            </a:r>
          </a:p>
        </p:txBody>
      </p:sp>
      <p:sp>
        <p:nvSpPr>
          <p:cNvPr id="75780" name="Slide Number Placeholder 3"/>
          <p:cNvSpPr>
            <a:spLocks noGrp="1"/>
          </p:cNvSpPr>
          <p:nvPr>
            <p:ph type="sldNum" sz="quarter" idx="5"/>
          </p:nvPr>
        </p:nvSpPr>
        <p:spPr>
          <a:noFill/>
        </p:spPr>
        <p:txBody>
          <a:bodyPr/>
          <a:lstStyle/>
          <a:p>
            <a:fld id="{F24B517E-ECD8-4E8D-B1EB-22B67CBA5CF8}"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Nos attentes et postulats : Nous savons que vous êtes des formateurs compétents. Nous ne partons pas du principe que vous ne savez rien ni que vous savez tout. Il y a un éventail de personnes présentes aujourd’hui. Nous savons que vous avez beaucoup d’expérience donc nous savons que nous nous adressons</a:t>
            </a:r>
            <a:r>
              <a:rPr lang="fr-CA" sz="1100" baseline="0" dirty="0" smtClean="0"/>
              <a:t> à des</a:t>
            </a:r>
            <a:r>
              <a:rPr lang="fr-CA" sz="1100" dirty="0" smtClean="0"/>
              <a:t> personnes qui ont des compétences et des connaissances dans le domaine. Nous valorisons l’expérience que vous avez. L’ensemble des webinaires porte sur une approche particulière concernant le développement des tâches et des activités d’apprentissage axées sur les tâches. </a:t>
            </a:r>
          </a:p>
          <a:p>
            <a:endParaRPr lang="fr-CA" sz="1100" baseline="0" dirty="0" smtClean="0"/>
          </a:p>
          <a:p>
            <a:r>
              <a:rPr lang="fr-CA" sz="1100" baseline="0" dirty="0" smtClean="0"/>
              <a:t>Jane et moi avons toutes les deux suivi la formation </a:t>
            </a:r>
            <a:r>
              <a:rPr lang="fr-CA" sz="1100" baseline="0" dirty="0" err="1" smtClean="0"/>
              <a:t>SkillPlan</a:t>
            </a:r>
            <a:r>
              <a:rPr lang="fr-CA" sz="1100" baseline="0" dirty="0" smtClean="0"/>
              <a:t> BC sur le développement de document de travail. Il s’agit d’une approche très précise et rigoureuse, et nous espérons vous transférer ces connaissances avec succès. C’est un outil supplémentaire pour votre trousse de ressources. Nous vous demandons de participer aux trois webinaires, car nous aborderons des informations différentes dans chacun des webinaires. Vous avez en main le guide du formateur; assurez-vous de le lire si ce n’est pas déjà fait. Il contient des activités et des devoirs, et il y aura une tâche finale à réaliser : le développement d’un ensemble de tâches à soumettre à Jane Tuer. Elle examinera minutieusement les ensembles</a:t>
            </a:r>
            <a:r>
              <a:rPr lang="fr-CA" sz="1100" dirty="0" smtClean="0"/>
              <a:t> reçus</a:t>
            </a:r>
            <a:r>
              <a:rPr lang="fr-CA" sz="1100" baseline="0" dirty="0" smtClean="0"/>
              <a:t>, puis ces derniers seront affichés sur le Portail de tâches de QUILL. Cette pratique est vraiment utile, car si vous y pensez bien, vous bénéficierez de 100 ensembles de tâches que vous pourrez utiliser avec les apprenants dans votre programme. </a:t>
            </a:r>
          </a:p>
          <a:p>
            <a:endParaRPr lang="fr-CA" sz="1100" baseline="0" dirty="0" smtClean="0"/>
          </a:p>
          <a:p>
            <a:r>
              <a:rPr lang="fr-CA" sz="1100" baseline="0" dirty="0" smtClean="0"/>
              <a:t>Enfin, je tiens à remercier le </a:t>
            </a:r>
            <a:r>
              <a:rPr lang="fr-CA" sz="1100" baseline="0" dirty="0" err="1" smtClean="0"/>
              <a:t>SkillPlan</a:t>
            </a:r>
            <a:r>
              <a:rPr lang="fr-CA" sz="1100" baseline="0" dirty="0" smtClean="0"/>
              <a:t> BC : tout le matériel d’aujourd’hui est basé ou adapté à partir de leur formation sur le développement de matériel de travail et le contrôle de la complexité. Si vous souhaitez vous former encore plus au terme de cette série de webinaires, vous trouverez des liens vers le site Web du </a:t>
            </a:r>
            <a:r>
              <a:rPr lang="fr-CA" sz="1100" baseline="0" dirty="0" err="1" smtClean="0"/>
              <a:t>SkillPlan</a:t>
            </a:r>
            <a:r>
              <a:rPr lang="fr-CA" sz="1100" baseline="0" dirty="0" smtClean="0"/>
              <a:t> BC. </a:t>
            </a:r>
            <a:r>
              <a:rPr lang="fr-CA" sz="1100" dirty="0"/>
              <a:t>N</a:t>
            </a:r>
            <a:r>
              <a:rPr lang="fr-CA" sz="1100" baseline="0" dirty="0" smtClean="0"/>
              <a:t>ous vous encourageons à vous inscrire à la formation du </a:t>
            </a:r>
            <a:r>
              <a:rPr lang="fr-CA" sz="1100" baseline="0" dirty="0" err="1" smtClean="0"/>
              <a:t>SkillPlan</a:t>
            </a:r>
            <a:r>
              <a:rPr lang="fr-CA" sz="1100" dirty="0" smtClean="0"/>
              <a:t> BC</a:t>
            </a:r>
            <a:r>
              <a:rPr lang="fr-CA" sz="1100" baseline="0" dirty="0" smtClean="0"/>
              <a:t>.</a:t>
            </a:r>
          </a:p>
          <a:p>
            <a:endParaRPr lang="fr-CA" sz="1100" dirty="0" smtClean="0"/>
          </a:p>
          <a:p>
            <a:r>
              <a:rPr lang="fr-CA" sz="1100" dirty="0" smtClean="0"/>
              <a:t>Notes d’origine : Nous respectons le fait que vous arrivez ici avec une variété de compétences, de connaissances, d’attitudes et d’expériences. Nous souhaitons partir de ces connaissances pour améliorer vos compétences en développement de tâches basées sur cette</a:t>
            </a:r>
            <a:r>
              <a:rPr lang="fr-CA" sz="1100" baseline="0" dirty="0" smtClean="0"/>
              <a:t> </a:t>
            </a:r>
            <a:r>
              <a:rPr lang="fr-CA" sz="1100" dirty="0" smtClean="0"/>
              <a:t>approche bien précise. L’approche fournit</a:t>
            </a:r>
            <a:r>
              <a:rPr lang="fr-CA" sz="1100" baseline="0" dirty="0" smtClean="0"/>
              <a:t> </a:t>
            </a:r>
            <a:r>
              <a:rPr lang="fr-CA" sz="1100" dirty="0" smtClean="0"/>
              <a:t>le cadre cognitif</a:t>
            </a:r>
            <a:r>
              <a:rPr lang="fr-CA" sz="1100" baseline="0" dirty="0" smtClean="0"/>
              <a:t> et</a:t>
            </a:r>
            <a:r>
              <a:rPr lang="fr-CA" sz="1100" dirty="0" smtClean="0"/>
              <a:t> se base sur l’information donnée par les sondages EIACA et PIAAC sur le développement des compétences essentielles. Également, l’approche est basée sur la taxonomie de Bloom et la taxonomie de Mosenthal, dont je vous parlerai plus tard. Nous espérons qu’elle vous procurera une nouvelle stratégie ou qu’elle confirmera que ce que vous faites actuellement est correct. Dans tous les cas, elle améliorera votre pratique en tant que formateur en </a:t>
            </a:r>
            <a:r>
              <a:rPr lang="fr-CA" sz="1100" dirty="0" err="1" smtClean="0"/>
              <a:t>littératie</a:t>
            </a:r>
            <a:r>
              <a:rPr lang="fr-CA" sz="1100" dirty="0" smtClean="0"/>
              <a:t> et en compétences essentielles et profitera directement à vos apprenants. Merci!</a:t>
            </a:r>
          </a:p>
        </p:txBody>
      </p:sp>
      <p:sp>
        <p:nvSpPr>
          <p:cNvPr id="4" name="Slide Number Placeholder 3"/>
          <p:cNvSpPr>
            <a:spLocks noGrp="1"/>
          </p:cNvSpPr>
          <p:nvPr>
            <p:ph type="sldNum" sz="quarter" idx="10"/>
          </p:nvPr>
        </p:nvSpPr>
        <p:spPr/>
        <p:txBody>
          <a:bodyPr/>
          <a:lstStyle/>
          <a:p>
            <a:fld id="{32C3FB70-BADB-47DE-9353-63C60065E7B0}" type="slidenum">
              <a:rPr lang="en-US" smtClean="0"/>
              <a:pPr/>
              <a:t>4</a:t>
            </a:fld>
            <a:endParaRPr lang="en-US" dirty="0"/>
          </a:p>
        </p:txBody>
      </p:sp>
    </p:spTree>
    <p:extLst>
      <p:ext uri="{BB962C8B-B14F-4D97-AF65-F5344CB8AC3E}">
        <p14:creationId xmlns:p14="http://schemas.microsoft.com/office/powerpoint/2010/main" val="4111209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fr-CA" sz="1100" dirty="0" smtClean="0"/>
              <a:t>Anne :</a:t>
            </a:r>
          </a:p>
          <a:p>
            <a:pPr eaLnBrk="1" hangingPunct="1"/>
            <a:r>
              <a:rPr lang="fr-CA" sz="1100" dirty="0" smtClean="0"/>
              <a:t>Ne choisissez pas des documents trop techniques ou qui demandent trop de connaissances antérieures ne serait-ce que pour aborder le </a:t>
            </a:r>
            <a:r>
              <a:rPr lang="fr-CA" sz="1100" baseline="0" dirty="0" smtClean="0"/>
              <a:t>document. Également, il ne doit pas être sur plusieurs pages. Une ou deux pages suffisent. Plus il est long, plus nombreux seront les renseignements auxquels l’apprenant devra faire face. Souvenez-vous, il y a des exceptions pour les types de tâches du cadre scolaire.</a:t>
            </a:r>
          </a:p>
          <a:p>
            <a:pPr eaLnBrk="1" hangingPunct="1"/>
            <a:endParaRPr lang="fr-CA" sz="1100" baseline="0" dirty="0" smtClean="0"/>
          </a:p>
          <a:p>
            <a:pPr eaLnBrk="1" hangingPunct="1"/>
            <a:r>
              <a:rPr lang="fr-CA" sz="1100" baseline="0" dirty="0" smtClean="0"/>
              <a:t>Préjugés à caractère sexuel ou culturel : évidemment, il faut éviter les documents contenant un quelconque préjugé.</a:t>
            </a:r>
          </a:p>
          <a:p>
            <a:pPr eaLnBrk="1" hangingPunct="1"/>
            <a:endParaRPr lang="fr-CA" sz="1100" baseline="0" dirty="0" smtClean="0"/>
          </a:p>
          <a:p>
            <a:pPr eaLnBrk="1" hangingPunct="1"/>
            <a:r>
              <a:rPr lang="fr-CA" sz="1100" baseline="0" dirty="0" smtClean="0"/>
              <a:t>Les documents ne devraient pas contenir du texte bilingue sur la même page. Cela augmente le niveau de difficulté. Si vous cherchez des documents dans plusieurs langues, car cela correspond à ce que vous vivez dans votre communauté, que vous soyez un formateur francophone ou un formateur en alphabétisation des autochtones, ou encore quelqu’un qui travaille avec les malentendants ou les malvoyants, idéalement il faudrait que vous proposiez un document dans une langue et la traduction sur une autre page.</a:t>
            </a:r>
            <a:endParaRPr lang="fr-CA" sz="1100" dirty="0" smtClean="0"/>
          </a:p>
        </p:txBody>
      </p:sp>
      <p:sp>
        <p:nvSpPr>
          <p:cNvPr id="73732" name="Slide Number Placeholder 3"/>
          <p:cNvSpPr>
            <a:spLocks noGrp="1"/>
          </p:cNvSpPr>
          <p:nvPr>
            <p:ph type="sldNum" sz="quarter" idx="5"/>
          </p:nvPr>
        </p:nvSpPr>
        <p:spPr>
          <a:noFill/>
        </p:spPr>
        <p:txBody>
          <a:bodyPr/>
          <a:lstStyle/>
          <a:p>
            <a:fld id="{9C084366-62A7-4FB3-91E2-8B4BB464DA73}"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r>
              <a:rPr lang="fr-CA" sz="1100" dirty="0" smtClean="0"/>
              <a:t>Anne :</a:t>
            </a:r>
          </a:p>
          <a:p>
            <a:pPr eaLnBrk="1" hangingPunct="1"/>
            <a:r>
              <a:rPr lang="fr-CA" sz="1100" dirty="0" smtClean="0"/>
              <a:t>Vous avez le </a:t>
            </a:r>
            <a:r>
              <a:rPr lang="fr-CA" sz="1100" baseline="0" dirty="0" err="1" smtClean="0"/>
              <a:t>jpg</a:t>
            </a:r>
            <a:r>
              <a:rPr lang="fr-CA" sz="1100" baseline="0" dirty="0" smtClean="0"/>
              <a:t> de la liste de contrôle. </a:t>
            </a:r>
            <a:r>
              <a:rPr lang="fr-CA" sz="1100" dirty="0"/>
              <a:t>C</a:t>
            </a:r>
            <a:r>
              <a:rPr lang="fr-CA" sz="1100" baseline="0" dirty="0" smtClean="0"/>
              <a:t>ette diapositive résume quelques-uns des points que nous avons mentionnés précédemment. Elle est également reprise sur le document </a:t>
            </a:r>
            <a:r>
              <a:rPr lang="fr-CA" sz="1100" baseline="0" dirty="0" err="1" smtClean="0"/>
              <a:t>jpg</a:t>
            </a:r>
            <a:r>
              <a:rPr lang="fr-CA" sz="1100" baseline="0" dirty="0" smtClean="0"/>
              <a:t>. </a:t>
            </a:r>
          </a:p>
          <a:p>
            <a:pPr eaLnBrk="1" hangingPunct="1"/>
            <a:endParaRPr lang="fr-CA" sz="1100" baseline="0" dirty="0" smtClean="0"/>
          </a:p>
          <a:p>
            <a:pPr eaLnBrk="1" hangingPunct="1"/>
            <a:r>
              <a:rPr lang="fr-CA" sz="1100" baseline="0" dirty="0" smtClean="0"/>
              <a:t>Idéalement, il faudrait que le document contienne du contenu canadien. Ce n’est pas toujours facile à trouver, mais c’est important puisque nous vivons au Canada.</a:t>
            </a:r>
          </a:p>
          <a:p>
            <a:pPr eaLnBrk="1" hangingPunct="1"/>
            <a:endParaRPr lang="fr-CA" sz="1100" baseline="0" dirty="0" smtClean="0"/>
          </a:p>
          <a:p>
            <a:pPr eaLnBrk="1" hangingPunct="1"/>
            <a:r>
              <a:rPr lang="fr-CA" sz="1100" dirty="0" smtClean="0"/>
              <a:t>Il</a:t>
            </a:r>
            <a:r>
              <a:rPr lang="fr-CA" sz="1100" baseline="0" dirty="0" smtClean="0"/>
              <a:t> doit c</a:t>
            </a:r>
            <a:r>
              <a:rPr lang="fr-CA" sz="1100" dirty="0" smtClean="0"/>
              <a:t>omprendre assez de renseignements pour permettre à une personne qui n’est pas accoutumée à l’emploi de comprendre ce dont il s’agit et ce qui est demandé</a:t>
            </a:r>
            <a:r>
              <a:rPr lang="fr-CA" sz="1100" baseline="0" dirty="0" smtClean="0"/>
              <a:t>.</a:t>
            </a:r>
            <a:endParaRPr lang="fr-CA" sz="1100" dirty="0" smtClean="0"/>
          </a:p>
        </p:txBody>
      </p:sp>
      <p:sp>
        <p:nvSpPr>
          <p:cNvPr id="79876" name="Slide Number Placeholder 3"/>
          <p:cNvSpPr>
            <a:spLocks noGrp="1"/>
          </p:cNvSpPr>
          <p:nvPr>
            <p:ph type="sldNum" sz="quarter" idx="5"/>
          </p:nvPr>
        </p:nvSpPr>
        <p:spPr>
          <a:noFill/>
        </p:spPr>
        <p:txBody>
          <a:bodyPr/>
          <a:lstStyle/>
          <a:p>
            <a:fld id="{48AC92E1-B3DC-4199-8EE5-ABDC08CE0A23}" type="slidenum">
              <a:rPr lang="en-US"/>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fr-CA" sz="1100" dirty="0" smtClean="0"/>
              <a:t>Anne :</a:t>
            </a:r>
          </a:p>
          <a:p>
            <a:pPr eaLnBrk="1" hangingPunct="1"/>
            <a:r>
              <a:rPr lang="fr-CA" sz="1100" dirty="0" smtClean="0"/>
              <a:t>Un bon document est un document qui a du potentiel</a:t>
            </a:r>
            <a:r>
              <a:rPr lang="fr-CA" sz="1100" baseline="0" dirty="0" smtClean="0"/>
              <a:t> pour créer de nombreuses tâches</a:t>
            </a:r>
            <a:r>
              <a:rPr lang="fr-CA" sz="1100" dirty="0" smtClean="0"/>
              <a:t>. Il ne devrait pas être trop court pour ne pas vous limiter à seulement une ou deux questions. Il doit venir d’un milieu de travail</a:t>
            </a:r>
            <a:r>
              <a:rPr lang="fr-CA" sz="1100" baseline="0" dirty="0" smtClean="0"/>
              <a:t> ou d’un milieu universitaire réel, ou encore d’un cadre d’autonomie authentique. </a:t>
            </a:r>
            <a:r>
              <a:rPr lang="fr-CA" sz="1100" dirty="0" smtClean="0"/>
              <a:t> </a:t>
            </a:r>
            <a:endParaRPr lang="fr-CA" sz="1100" baseline="0" dirty="0" smtClean="0"/>
          </a:p>
          <a:p>
            <a:pPr eaLnBrk="1" hangingPunct="1"/>
            <a:r>
              <a:rPr lang="fr-CA" sz="1100" baseline="0" dirty="0" smtClean="0"/>
              <a:t>Les erreurs mineures comme les fautes d’orthographe peuvent être corrigées. </a:t>
            </a:r>
          </a:p>
          <a:p>
            <a:pPr eaLnBrk="1" hangingPunct="1"/>
            <a:endParaRPr lang="fr-CA" sz="1100" baseline="0" dirty="0" smtClean="0"/>
          </a:p>
          <a:p>
            <a:pPr eaLnBrk="1" hangingPunct="1"/>
            <a:r>
              <a:rPr lang="fr-CA" sz="1100" baseline="0" dirty="0" smtClean="0"/>
              <a:t>Idéalement, si vous prenez un document issu d’un organisme ou d’une entreprise, vous devez leur demander la permission d’utiliser le document dans un cadre d’enseignement. Dans 90 % du temps, lorsque nous avons rassemblé des documents, les gens nous permettaient de les utiliser sans problème. Parfois, nous avons dû effacer le nom d’une entreprise pour le rendre plus générique, ce qui n’est pas une mauvaise chose. Tant que nous les utilisions seulement à des fins d’enseignement, c’est-à-dire</a:t>
            </a:r>
            <a:r>
              <a:rPr lang="fr-CA" sz="1100" dirty="0" smtClean="0"/>
              <a:t> pour faire</a:t>
            </a:r>
            <a:r>
              <a:rPr lang="fr-CA" sz="1100" baseline="0" dirty="0" smtClean="0"/>
              <a:t> une photocopie dans le but de l’utiliser</a:t>
            </a:r>
            <a:r>
              <a:rPr lang="fr-CA" sz="1100" dirty="0" smtClean="0"/>
              <a:t> en classe</a:t>
            </a:r>
            <a:r>
              <a:rPr lang="fr-CA" sz="1100" baseline="0" dirty="0" smtClean="0"/>
              <a:t> et pas pour faire une activité à but lucratif, cela ne posait pas de problème. Parfois, vous devez changer les noms pour éliminer tout préjugé à caractère sexuel ou culturel, ou le nom de l’entreprise pour quelque chose de plus générique, comme « Entreprise ABC » par exemple.</a:t>
            </a:r>
          </a:p>
          <a:p>
            <a:pPr eaLnBrk="1" hangingPunct="1"/>
            <a:endParaRPr lang="fr-CA" sz="1100" baseline="0" dirty="0" smtClean="0"/>
          </a:p>
          <a:p>
            <a:pPr eaLnBrk="1" hangingPunct="1"/>
            <a:r>
              <a:rPr lang="fr-CA" sz="1100" baseline="0" dirty="0" smtClean="0"/>
              <a:t>Jane :</a:t>
            </a:r>
          </a:p>
          <a:p>
            <a:pPr eaLnBrk="1" hangingPunct="1"/>
            <a:r>
              <a:rPr lang="fr-CA" sz="1100" baseline="0" dirty="0" smtClean="0"/>
              <a:t>Occasionnellement, vous pouvez utiliser un concept qui n’est pas un document. Il n’est pas obligatoire que tous les ensembles de tâches soient composés uniquement de documents. Parfois, vous pouvez simplement envoyer vos apprenants sur des sites Web où ils pourraient faire leurs recherches directement. Gardez en tête qu’un « document » n’est pas nécessairement une feuille de papier.</a:t>
            </a:r>
          </a:p>
          <a:p>
            <a:pPr eaLnBrk="1" hangingPunct="1"/>
            <a:endParaRPr lang="fr-CA" sz="1100" baseline="0" dirty="0" smtClean="0"/>
          </a:p>
          <a:p>
            <a:pPr eaLnBrk="1" hangingPunct="1"/>
            <a:r>
              <a:rPr lang="fr-CA" sz="1100" baseline="0" dirty="0" smtClean="0"/>
              <a:t>Anne :</a:t>
            </a:r>
          </a:p>
          <a:p>
            <a:pPr eaLnBrk="1" hangingPunct="1"/>
            <a:r>
              <a:rPr lang="fr-CA" sz="1100" baseline="0" dirty="0" smtClean="0"/>
              <a:t>Oui, pensez aux documents électroniques au même titre que les documents papier. Il pourrait s’agir d’une page Web, d’un téléphone intelligent ou encore d’une tablette.</a:t>
            </a:r>
          </a:p>
          <a:p>
            <a:pPr eaLnBrk="1" hangingPunct="1"/>
            <a:endParaRPr lang="fr-CA" sz="1100" baseline="0" dirty="0" smtClean="0"/>
          </a:p>
          <a:p>
            <a:pPr eaLnBrk="1" hangingPunct="1"/>
            <a:r>
              <a:rPr lang="fr-CA" sz="1100" baseline="0" dirty="0" smtClean="0"/>
              <a:t>Jane :</a:t>
            </a:r>
          </a:p>
          <a:p>
            <a:pPr eaLnBrk="1" hangingPunct="1"/>
            <a:r>
              <a:rPr lang="fr-CA" sz="1100" baseline="0" dirty="0" smtClean="0"/>
              <a:t>Ça pourrait même être un scénario. Vous pourriez créer le document lui-même, comme une note de service dans une entreprise par exemple.</a:t>
            </a:r>
          </a:p>
          <a:p>
            <a:pPr eaLnBrk="1" hangingPunct="1"/>
            <a:endParaRPr lang="fr-CA" sz="1100" baseline="0" dirty="0" smtClean="0"/>
          </a:p>
          <a:p>
            <a:pPr eaLnBrk="1" hangingPunct="1"/>
            <a:r>
              <a:rPr lang="fr-CA" sz="1100" baseline="0" dirty="0" smtClean="0"/>
              <a:t>Anne :</a:t>
            </a:r>
          </a:p>
          <a:p>
            <a:pPr eaLnBrk="1" hangingPunct="1"/>
            <a:r>
              <a:rPr lang="fr-CA" sz="1100" baseline="0" dirty="0" smtClean="0"/>
              <a:t>Tu amènes un point intéressant en parlant de notes de service</a:t>
            </a:r>
            <a:r>
              <a:rPr lang="fr-CA" sz="1100" dirty="0" smtClean="0"/>
              <a:t> </a:t>
            </a:r>
            <a:r>
              <a:rPr lang="fr-CA" sz="1100" baseline="0" dirty="0" smtClean="0"/>
              <a:t>ou de lettres. Si vous rassemblez ce type de choses en tant que formateur, cela peut vous aider à créer des tâches plus précises. Dans ce cas-ci, vous n’êtes pas obligés de partager le document authentique avec l’apprenant, mais vous l’utilisez à titre d’exemple de quelque chose qui peut vous guider dans la création de questions pour votre ensemble de tâches qui deviendrait un produit fini.</a:t>
            </a:r>
          </a:p>
          <a:p>
            <a:pPr eaLnBrk="1" hangingPunct="1"/>
            <a:endParaRPr lang="fr-CA" sz="1100" baseline="0" dirty="0" smtClean="0"/>
          </a:p>
          <a:p>
            <a:pPr eaLnBrk="1" hangingPunct="1"/>
            <a:r>
              <a:rPr lang="fr-CA" sz="1100" baseline="0" dirty="0" smtClean="0"/>
              <a:t>Jane :</a:t>
            </a:r>
          </a:p>
          <a:p>
            <a:pPr eaLnBrk="1" hangingPunct="1"/>
            <a:r>
              <a:rPr lang="fr-CA" sz="1100" baseline="0" dirty="0" smtClean="0"/>
              <a:t>Certains collègues ont des documents contenant des renseignements pour une activité, sur leur téléphone cellulaire par exemple. </a:t>
            </a:r>
            <a:r>
              <a:rPr lang="fr-CA" sz="1100" b="0" baseline="0" dirty="0" smtClean="0"/>
              <a:t>Cela sert d’outil de soutien – de cadre – pour les tâches. </a:t>
            </a:r>
          </a:p>
          <a:p>
            <a:pPr eaLnBrk="1" hangingPunct="1"/>
            <a:endParaRPr lang="fr-CA" sz="1100" baseline="0" dirty="0" smtClean="0"/>
          </a:p>
          <a:p>
            <a:pPr eaLnBrk="1" hangingPunct="1"/>
            <a:r>
              <a:rPr lang="fr-CA" sz="1100" baseline="0" dirty="0" smtClean="0"/>
              <a:t>Anne :</a:t>
            </a:r>
          </a:p>
          <a:p>
            <a:pPr eaLnBrk="1" hangingPunct="1"/>
            <a:r>
              <a:rPr lang="fr-CA" sz="1100" baseline="0" dirty="0" smtClean="0"/>
              <a:t>Pour résumer, la plupart du temps vous aurez des documents authentiques (papier ou électroniques), mais parfois vous travaillerez à partir d’un scénario.</a:t>
            </a:r>
          </a:p>
          <a:p>
            <a:pPr eaLnBrk="1" hangingPunct="1"/>
            <a:endParaRPr lang="fr-CA" sz="1100" baseline="0" dirty="0" smtClean="0"/>
          </a:p>
          <a:p>
            <a:pPr eaLnBrk="1" hangingPunct="1"/>
            <a:r>
              <a:rPr lang="fr-CA" sz="1100" baseline="0" dirty="0" smtClean="0"/>
              <a:t>Nous allons maintenant faire une activité.</a:t>
            </a:r>
            <a:endParaRPr lang="fr-CA" sz="1100" dirty="0" smtClean="0"/>
          </a:p>
        </p:txBody>
      </p:sp>
      <p:sp>
        <p:nvSpPr>
          <p:cNvPr id="81924" name="Slide Number Placeholder 3"/>
          <p:cNvSpPr>
            <a:spLocks noGrp="1"/>
          </p:cNvSpPr>
          <p:nvPr>
            <p:ph type="sldNum" sz="quarter" idx="5"/>
          </p:nvPr>
        </p:nvSpPr>
        <p:spPr>
          <a:noFill/>
        </p:spPr>
        <p:txBody>
          <a:bodyPr/>
          <a:lstStyle/>
          <a:p>
            <a:fld id="{7BDBE4B7-CF3A-417C-BC3F-93E030ADD635}" type="slidenum">
              <a:rPr lang="en-US"/>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ECCD6EB-DAE9-4F29-8B25-C55921C3599F}" type="slidenum">
              <a:rPr lang="en-US"/>
              <a:pPr/>
              <a:t>43</a:t>
            </a:fld>
            <a:endParaRPr lang="en-US" dirty="0"/>
          </a:p>
        </p:txBody>
      </p:sp>
      <p:sp>
        <p:nvSpPr>
          <p:cNvPr id="83971"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ln/>
        </p:spPr>
        <p:txBody>
          <a:bodyPr/>
          <a:lstStyle/>
          <a:p>
            <a:pPr eaLnBrk="1" hangingPunct="1"/>
            <a:r>
              <a:rPr lang="fr-CA" sz="1100" dirty="0" smtClean="0"/>
              <a:t>Anne :</a:t>
            </a:r>
          </a:p>
          <a:p>
            <a:pPr eaLnBrk="1" hangingPunct="1"/>
            <a:r>
              <a:rPr lang="fr-CA" sz="1100" baseline="0" dirty="0" smtClean="0"/>
              <a:t>Passons à l’activité.</a:t>
            </a:r>
          </a:p>
          <a:p>
            <a:pPr eaLnBrk="1" hangingPunct="1"/>
            <a:endParaRPr lang="fr-CA" sz="1100" baseline="0" dirty="0" smtClean="0"/>
          </a:p>
          <a:p>
            <a:pPr eaLnBrk="1" hangingPunct="1"/>
            <a:r>
              <a:rPr lang="fr-CA" sz="1100" baseline="0" dirty="0" smtClean="0"/>
              <a:t>Nous allons vous faire faire un exercice, qui va durer cinq minutes.</a:t>
            </a:r>
          </a:p>
          <a:p>
            <a:pPr eaLnBrk="1" hangingPunct="1"/>
            <a:endParaRPr lang="fr-CA" sz="1100" baseline="0" dirty="0" smtClean="0"/>
          </a:p>
          <a:p>
            <a:pPr eaLnBrk="1" hangingPunct="1"/>
            <a:r>
              <a:rPr lang="fr-CA" sz="1100" baseline="0" dirty="0" smtClean="0"/>
              <a:t>Vous devriez avoir les documents sous la main. Ce sont tous des documents pour l’exercice 1. Il y a une feuille de travail et trois documents intitulés Exercice 1 : Document A, Document B et Document C. J’espère que vous les avez devant vous, en formation </a:t>
            </a:r>
            <a:r>
              <a:rPr lang="fr-CA" sz="1100" dirty="0" smtClean="0"/>
              <a:t>papier </a:t>
            </a:r>
            <a:r>
              <a:rPr lang="fr-CA" sz="1100" baseline="0" dirty="0" smtClean="0"/>
              <a:t>ou sur votre ordinateur. </a:t>
            </a:r>
          </a:p>
          <a:p>
            <a:pPr eaLnBrk="1" hangingPunct="1"/>
            <a:endParaRPr lang="fr-CA" sz="11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CA" sz="1100" baseline="0" dirty="0" smtClean="0"/>
              <a:t>J’aimerais que vous utilisiez la feuille de travail pour nous donner votre opinion sur les avantages et les inconvénients</a:t>
            </a:r>
            <a:r>
              <a:rPr lang="fr-CA" sz="1100" dirty="0" smtClean="0"/>
              <a:t> ainsi que sur</a:t>
            </a:r>
            <a:r>
              <a:rPr lang="fr-CA" sz="1100" baseline="0" dirty="0" smtClean="0"/>
              <a:t> les forces et les faiblesses du document. Pensez à la liste de contrôle, regardez les trois documents, et </a:t>
            </a:r>
            <a:r>
              <a:rPr lang="fr-CA" sz="1100" dirty="0" smtClean="0"/>
              <a:t>ciblez </a:t>
            </a:r>
            <a:r>
              <a:rPr lang="fr-CA" sz="1100" baseline="0" dirty="0" smtClean="0"/>
              <a:t>ce qui est bon et ce qui est moins bon pour chacun d’entre eux.</a:t>
            </a:r>
          </a:p>
          <a:p>
            <a:pPr eaLnBrk="1" hangingPunct="1"/>
            <a:endParaRPr lang="fr-CA" sz="1100" baseline="0" dirty="0" smtClean="0"/>
          </a:p>
          <a:p>
            <a:pPr eaLnBrk="1" hangingPunct="1"/>
            <a:r>
              <a:rPr lang="fr-CA" sz="1100" baseline="0" dirty="0" smtClean="0"/>
              <a:t>Prenez cinq minutes pour écrire les forces et les faiblesses de chacun des documents, puis nous les récupèrerons.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kern="1200" noProof="0" dirty="0" smtClean="0">
                <a:solidFill>
                  <a:schemeClr val="tx1"/>
                </a:solidFill>
                <a:effectLst/>
              </a:rPr>
              <a:t>Anne :</a:t>
            </a:r>
          </a:p>
          <a:p>
            <a:r>
              <a:rPr lang="fr-CA" sz="1100" kern="1200" noProof="0" dirty="0" smtClean="0">
                <a:solidFill>
                  <a:schemeClr val="tx1"/>
                </a:solidFill>
                <a:effectLst/>
              </a:rPr>
              <a:t>Voici le premier document, et comme vous le voyez, il est embrouillé!</a:t>
            </a:r>
          </a:p>
          <a:p>
            <a:r>
              <a:rPr lang="fr-CA" sz="1100" kern="1200" noProof="0" dirty="0" smtClean="0">
                <a:solidFill>
                  <a:schemeClr val="tx1"/>
                </a:solidFill>
                <a:effectLst/>
              </a:rPr>
              <a:t> </a:t>
            </a:r>
          </a:p>
          <a:p>
            <a:r>
              <a:rPr lang="fr-CA" sz="1100" kern="1200" noProof="0" dirty="0" smtClean="0">
                <a:solidFill>
                  <a:schemeClr val="tx1"/>
                </a:solidFill>
                <a:effectLst/>
              </a:rPr>
              <a:t>Le bon côté de ce document est que le contenu n’est pas technique. On comprend la plupart des mots sans problème. Même la police est très lisible. Le titre (l’entête) est clairement indiqué et quelques-unes des notes sont mises en gras. Donc en ce qui concerne la façon dont il est présenté, il est assez facile à utiliser.</a:t>
            </a:r>
          </a:p>
          <a:p>
            <a:r>
              <a:rPr lang="fr-CA" sz="1100" kern="1200" noProof="0" dirty="0" smtClean="0">
                <a:solidFill>
                  <a:schemeClr val="tx1"/>
                </a:solidFill>
                <a:effectLst/>
              </a:rPr>
              <a:t> </a:t>
            </a:r>
          </a:p>
          <a:p>
            <a:r>
              <a:rPr lang="fr-CA" sz="1100" kern="1200" noProof="0" dirty="0" smtClean="0">
                <a:solidFill>
                  <a:schemeClr val="tx1"/>
                </a:solidFill>
                <a:effectLst/>
              </a:rPr>
              <a:t>Il a pourtant une faiblesse : le contexte du document n’est pas clair. Est-il utilisé pour travailler à domicile ou dans un bureau d’entreprise? Ce n’est pas clair.</a:t>
            </a:r>
          </a:p>
          <a:p>
            <a:r>
              <a:rPr lang="fr-CA" sz="1100" kern="1200" noProof="0" dirty="0" smtClean="0">
                <a:solidFill>
                  <a:schemeClr val="tx1"/>
                </a:solidFill>
                <a:effectLst/>
              </a:rPr>
              <a:t> </a:t>
            </a:r>
          </a:p>
          <a:p>
            <a:r>
              <a:rPr lang="fr-CA" sz="1100" kern="1200" noProof="0" dirty="0" smtClean="0">
                <a:solidFill>
                  <a:schemeClr val="tx1"/>
                </a:solidFill>
                <a:effectLst/>
              </a:rPr>
              <a:t>On est limité au développement de tâches simples en raison du contenu. Ce document est tellement simple que je ne vois pas comment on pourrait poser de nombreuses questions à son sujet, donc ce ne serait peut-être pas un document idéal si on essaie de faire un ensemble de tâches composé de trois à sept questions. </a:t>
            </a:r>
          </a:p>
          <a:p>
            <a:r>
              <a:rPr lang="fr-CA" sz="1100" kern="1200" noProof="0" dirty="0" smtClean="0">
                <a:solidFill>
                  <a:schemeClr val="tx1"/>
                </a:solidFill>
                <a:effectLst/>
              </a:rPr>
              <a:t> </a:t>
            </a:r>
          </a:p>
          <a:p>
            <a:r>
              <a:rPr lang="fr-CA" sz="1100" kern="1200" noProof="0" dirty="0" smtClean="0">
                <a:solidFill>
                  <a:schemeClr val="tx1"/>
                </a:solidFill>
                <a:effectLst/>
              </a:rPr>
              <a:t>Le contenu semble personnel. Il ne se réfère pas à une profession en particulier. Il pourrait correspondre à la voie de transition « Autonomie », mais il est si simple que je doute que vous puissiez en tirer suffisamment de questions.</a:t>
            </a:r>
          </a:p>
          <a:p>
            <a:r>
              <a:rPr lang="fr-CA" sz="1100" kern="1200" noProof="0" dirty="0" smtClean="0">
                <a:solidFill>
                  <a:schemeClr val="tx1"/>
                </a:solidFill>
                <a:effectLst/>
              </a:rPr>
              <a:t> </a:t>
            </a:r>
          </a:p>
          <a:p>
            <a:r>
              <a:rPr lang="fr-CA" sz="1100" kern="1200" noProof="0" dirty="0" smtClean="0">
                <a:solidFill>
                  <a:schemeClr val="tx1"/>
                </a:solidFill>
                <a:effectLst/>
              </a:rPr>
              <a:t>Vicki (proposition du public) :</a:t>
            </a:r>
          </a:p>
          <a:p>
            <a:r>
              <a:rPr lang="fr-CA" sz="1100" kern="1200" noProof="0" dirty="0" smtClean="0">
                <a:solidFill>
                  <a:schemeClr val="tx1"/>
                </a:solidFill>
                <a:effectLst/>
              </a:rPr>
              <a:t>Il pourrait être utilisé pour enseigner à « créer un document ».</a:t>
            </a:r>
          </a:p>
          <a:p>
            <a:r>
              <a:rPr lang="fr-CA" sz="1100" kern="1200" noProof="0" dirty="0" smtClean="0">
                <a:solidFill>
                  <a:schemeClr val="tx1"/>
                </a:solidFill>
                <a:effectLst/>
              </a:rPr>
              <a:t> </a:t>
            </a:r>
          </a:p>
          <a:p>
            <a:r>
              <a:rPr lang="fr-CA" sz="1100" kern="1200" noProof="0" dirty="0" smtClean="0">
                <a:solidFill>
                  <a:schemeClr val="tx1"/>
                </a:solidFill>
                <a:effectLst/>
              </a:rPr>
              <a:t>Anne :</a:t>
            </a:r>
          </a:p>
          <a:p>
            <a:r>
              <a:rPr lang="fr-CA" sz="1100" kern="1200" noProof="0" dirty="0" smtClean="0">
                <a:solidFill>
                  <a:schemeClr val="tx1"/>
                </a:solidFill>
                <a:effectLst/>
              </a:rPr>
              <a:t>Oui, mais une fois que les apprenants ont fait la liste, dans quelle direction allez-vous partir ensuite? Je voyais le document comme une activité de renforcement des compétences, comme faire une liste de choses, mais ce n’est pas une tâche très intégrée. </a:t>
            </a:r>
          </a:p>
          <a:p>
            <a:r>
              <a:rPr lang="fr-CA" sz="1100" kern="1200" noProof="0" dirty="0" smtClean="0">
                <a:solidFill>
                  <a:schemeClr val="tx1"/>
                </a:solidFill>
                <a:effectLst/>
              </a:rPr>
              <a:t> </a:t>
            </a:r>
          </a:p>
          <a:p>
            <a:r>
              <a:rPr lang="fr-CA" sz="1100" kern="1200" noProof="0" dirty="0" smtClean="0">
                <a:solidFill>
                  <a:schemeClr val="tx1"/>
                </a:solidFill>
                <a:effectLst/>
              </a:rPr>
              <a:t>Vicki :</a:t>
            </a:r>
          </a:p>
          <a:p>
            <a:r>
              <a:rPr lang="fr-CA" sz="1100" kern="1200" noProof="0" dirty="0" smtClean="0">
                <a:solidFill>
                  <a:schemeClr val="tx1"/>
                </a:solidFill>
                <a:effectLst/>
              </a:rPr>
              <a:t>Il semble que le document est tiré d’un environnement de bureau, et c’est vrai que dans de nombreux petits bureaux un document manuscrit pourrait être vraiment authentique.</a:t>
            </a:r>
          </a:p>
          <a:p>
            <a:r>
              <a:rPr lang="fr-CA" sz="1100" kern="1200" noProof="0" dirty="0" smtClean="0">
                <a:solidFill>
                  <a:schemeClr val="tx1"/>
                </a:solidFill>
                <a:effectLst/>
              </a:rPr>
              <a:t> </a:t>
            </a:r>
          </a:p>
          <a:p>
            <a:r>
              <a:rPr lang="fr-CA" sz="1100" kern="1200" noProof="0" dirty="0" smtClean="0">
                <a:solidFill>
                  <a:schemeClr val="tx1"/>
                </a:solidFill>
                <a:effectLst/>
              </a:rPr>
              <a:t>Anne :</a:t>
            </a:r>
          </a:p>
          <a:p>
            <a:r>
              <a:rPr lang="fr-CA" sz="1100" kern="1200" noProof="0" dirty="0" smtClean="0">
                <a:solidFill>
                  <a:schemeClr val="tx1"/>
                </a:solidFill>
                <a:effectLst/>
              </a:rPr>
              <a:t>C’est possible. Mais ce serait mieux de savoir de quel type de bureau il provient.</a:t>
            </a:r>
          </a:p>
          <a:p>
            <a:r>
              <a:rPr lang="fr-CA" sz="1100" kern="1200" noProof="0" dirty="0" smtClean="0">
                <a:solidFill>
                  <a:schemeClr val="tx1"/>
                </a:solidFill>
                <a:effectLst/>
              </a:rPr>
              <a:t> </a:t>
            </a:r>
          </a:p>
          <a:p>
            <a:r>
              <a:rPr lang="fr-CA" sz="1100" kern="1200" noProof="0" dirty="0" smtClean="0">
                <a:solidFill>
                  <a:schemeClr val="tx1"/>
                </a:solidFill>
                <a:effectLst/>
              </a:rPr>
              <a:t>Vicki :</a:t>
            </a:r>
          </a:p>
          <a:p>
            <a:r>
              <a:rPr lang="fr-CA" sz="1100" kern="1200" noProof="0" dirty="0" smtClean="0">
                <a:solidFill>
                  <a:schemeClr val="tx1"/>
                </a:solidFill>
                <a:effectLst/>
              </a:rPr>
              <a:t>Il n’y a pas suffisamment d’informations. Un tableau nous permettrait d’en savoir plus sur l’inventaire, par exemple qui passe la commande à qui, etc.</a:t>
            </a:r>
          </a:p>
          <a:p>
            <a:r>
              <a:rPr lang="fr-CA" sz="1100" kern="1200" noProof="0" dirty="0" smtClean="0">
                <a:solidFill>
                  <a:schemeClr val="tx1"/>
                </a:solidFill>
                <a:effectLst/>
              </a:rPr>
              <a:t> </a:t>
            </a:r>
          </a:p>
          <a:p>
            <a:r>
              <a:rPr lang="fr-CA" sz="1100" kern="1200" noProof="0" dirty="0" smtClean="0">
                <a:solidFill>
                  <a:schemeClr val="tx1"/>
                </a:solidFill>
                <a:effectLst/>
              </a:rPr>
              <a:t>Anne :</a:t>
            </a:r>
          </a:p>
          <a:p>
            <a:r>
              <a:rPr lang="fr-CA" sz="1100" kern="1200" noProof="0" dirty="0" smtClean="0">
                <a:solidFill>
                  <a:schemeClr val="tx1"/>
                </a:solidFill>
                <a:effectLst/>
              </a:rPr>
              <a:t>Ce n’est pas l’exemple idéal d’un document authentique. Si vous gardez en tête les suggestions que l’on vient de faire et que vous essayez de trouver un document plus complet, avec un contexte plus clair, alors ce serait plus utile.</a:t>
            </a:r>
          </a:p>
          <a:p>
            <a:r>
              <a:rPr lang="fr-CA" sz="1100" kern="1200" noProof="0" dirty="0" smtClean="0">
                <a:solidFill>
                  <a:schemeClr val="tx1"/>
                </a:solidFill>
                <a:effectLst/>
              </a:rPr>
              <a:t> </a:t>
            </a:r>
          </a:p>
          <a:p>
            <a:r>
              <a:rPr lang="fr-CA" sz="1100" kern="1200" noProof="0" dirty="0" smtClean="0">
                <a:solidFill>
                  <a:schemeClr val="tx1"/>
                </a:solidFill>
                <a:effectLst/>
              </a:rPr>
              <a:t>Vicki :</a:t>
            </a:r>
          </a:p>
          <a:p>
            <a:r>
              <a:rPr lang="fr-CA" sz="1100" kern="1200" noProof="0" dirty="0" smtClean="0">
                <a:solidFill>
                  <a:schemeClr val="tx1"/>
                </a:solidFill>
                <a:effectLst/>
              </a:rPr>
              <a:t>Si nous recueillons des documents authentiques, pourrions-nous ajouter un titre pour clarifier le type d’entreprise?</a:t>
            </a:r>
          </a:p>
          <a:p>
            <a:r>
              <a:rPr lang="fr-CA" sz="1100" kern="1200" noProof="0" dirty="0" smtClean="0">
                <a:solidFill>
                  <a:schemeClr val="tx1"/>
                </a:solidFill>
                <a:effectLst/>
              </a:rPr>
              <a:t> </a:t>
            </a:r>
          </a:p>
          <a:p>
            <a:r>
              <a:rPr lang="fr-CA" sz="1100" kern="1200" noProof="0" dirty="0" smtClean="0">
                <a:solidFill>
                  <a:schemeClr val="tx1"/>
                </a:solidFill>
                <a:effectLst/>
              </a:rPr>
              <a:t>Anne :</a:t>
            </a:r>
          </a:p>
          <a:p>
            <a:r>
              <a:rPr lang="fr-CA" sz="1100" kern="1200" noProof="0" dirty="0" smtClean="0">
                <a:solidFill>
                  <a:schemeClr val="tx1"/>
                </a:solidFill>
                <a:effectLst/>
              </a:rPr>
              <a:t>Clarifier le type d’entreprise de laquelle le document est issu? Oui, s’il vient d’un type particulier d’entreprise originaire de votre communauté, vous pourriez l’appeler « Entreprise ABC ». Idéalement, je ne choisirais pas d’utiliser ce document. Les documents que vous recueillez ne sont pas forcément tous pertinents. Je chercherais quelque chose de mieux. On cherche à cocher le plus de cases possible dans la liste de contrôle d’un bon document authentique.</a:t>
            </a:r>
          </a:p>
          <a:p>
            <a:r>
              <a:rPr lang="fr-CA" sz="1100" kern="1200" noProof="0" dirty="0" smtClean="0">
                <a:solidFill>
                  <a:schemeClr val="tx1"/>
                </a:solidFill>
                <a:effectLst/>
              </a:rPr>
              <a:t> </a:t>
            </a:r>
          </a:p>
          <a:p>
            <a:r>
              <a:rPr lang="fr-CA" sz="1100" kern="1200" noProof="0" dirty="0" smtClean="0">
                <a:solidFill>
                  <a:schemeClr val="tx1"/>
                </a:solidFill>
                <a:effectLst/>
              </a:rPr>
              <a:t>Notes d’origine :</a:t>
            </a:r>
          </a:p>
          <a:p>
            <a:r>
              <a:rPr lang="fr-CA" sz="1100" kern="1200" noProof="0" dirty="0" smtClean="0">
                <a:solidFill>
                  <a:schemeClr val="tx1"/>
                </a:solidFill>
                <a:effectLst/>
              </a:rPr>
              <a:t>Exercice 1 – Document A – </a:t>
            </a:r>
            <a:r>
              <a:rPr lang="fr-CA" sz="1100" i="1" kern="1200" noProof="0" dirty="0" smtClean="0">
                <a:solidFill>
                  <a:schemeClr val="tx1"/>
                </a:solidFill>
                <a:effectLst/>
              </a:rPr>
              <a:t>Le développement des activités d’apprentissage liées au milieu de travail</a:t>
            </a:r>
            <a:r>
              <a:rPr lang="fr-CA" sz="1100" kern="1200" noProof="0" dirty="0" smtClean="0">
                <a:solidFill>
                  <a:schemeClr val="tx1"/>
                </a:solidFill>
                <a:effectLst/>
              </a:rPr>
              <a:t>, page 14</a:t>
            </a:r>
          </a:p>
          <a:p>
            <a:r>
              <a:rPr lang="fr-CA" sz="1100" kern="1200" noProof="0" dirty="0" smtClean="0">
                <a:solidFill>
                  <a:schemeClr val="tx1"/>
                </a:solidFill>
                <a:effectLst/>
              </a:rPr>
              <a:t> </a:t>
            </a:r>
          </a:p>
          <a:p>
            <a:r>
              <a:rPr lang="fr-CA" sz="1100" kern="1200" noProof="0" dirty="0" smtClean="0">
                <a:solidFill>
                  <a:schemeClr val="tx1"/>
                </a:solidFill>
                <a:effectLst/>
              </a:rPr>
              <a:t>Les animatrices devraient avoir la page 17 sous les yeux. Elle décrit les forces et les faiblesses de ce document et des 2 suivants (A, B, C).</a:t>
            </a:r>
          </a:p>
          <a:p>
            <a:r>
              <a:rPr lang="fr-CA" sz="1100" kern="1200" noProof="0" dirty="0" smtClean="0">
                <a:solidFill>
                  <a:schemeClr val="tx1"/>
                </a:solidFill>
                <a:effectLst/>
              </a:rPr>
              <a:t> </a:t>
            </a:r>
          </a:p>
          <a:p>
            <a:r>
              <a:rPr lang="fr-CA" sz="1100" kern="1200" noProof="0" dirty="0" smtClean="0">
                <a:solidFill>
                  <a:schemeClr val="tx1"/>
                </a:solidFill>
                <a:effectLst/>
              </a:rPr>
              <a:t>Document A – S’il s’agissait d’une liste personnelle d’articles à acheter, le document pourrait être approprié pour la voie de transition « Autonomie ». Mais pas pour la voie de transition « Emploi ». Points faibles : trop personnel, ne correspond pas une profession particulière, contenu limité à l’élaboration de tâches simples seulement (pas de potentiel pour des tâches plus complexes), le contexte du document est difficile à déterminer. Points forts : Il n’est pas trop technique, la police est lisible, le titre et les notes sont mis en gras.</a:t>
            </a:r>
          </a:p>
          <a:p>
            <a:endParaRPr lang="fr-CA" sz="1100" noProof="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44</a:t>
            </a:fld>
            <a:endParaRPr lang="en-US" dirty="0"/>
          </a:p>
        </p:txBody>
      </p:sp>
    </p:spTree>
    <p:extLst>
      <p:ext uri="{BB962C8B-B14F-4D97-AF65-F5344CB8AC3E}">
        <p14:creationId xmlns:p14="http://schemas.microsoft.com/office/powerpoint/2010/main" val="2524722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noProof="0" dirty="0" smtClean="0">
                <a:solidFill>
                  <a:schemeClr val="tx1"/>
                </a:solidFill>
                <a:effectLst/>
                <a:latin typeface="Calibri"/>
                <a:ea typeface="Calibri"/>
                <a:cs typeface="Calibri"/>
              </a:rPr>
              <a:t>Exercice 1 – Document B – </a:t>
            </a:r>
            <a:r>
              <a:rPr lang="fr-CA" sz="1200" i="1" kern="1200" noProof="0" dirty="0" smtClean="0">
                <a:solidFill>
                  <a:schemeClr val="tx1"/>
                </a:solidFill>
                <a:effectLst/>
                <a:latin typeface="Calibri"/>
                <a:ea typeface="Calibri"/>
                <a:cs typeface="Calibri"/>
              </a:rPr>
              <a:t>Le développement des activités d’apprentissage liées au milieu de travail</a:t>
            </a:r>
            <a:r>
              <a:rPr lang="fr-CA" sz="1200" kern="1200" noProof="0" dirty="0" smtClean="0">
                <a:solidFill>
                  <a:schemeClr val="tx1"/>
                </a:solidFill>
                <a:effectLst/>
                <a:latin typeface="Calibri"/>
                <a:ea typeface="Calibri"/>
                <a:cs typeface="Calibri"/>
              </a:rPr>
              <a:t>, page 15</a:t>
            </a:r>
          </a:p>
          <a:p>
            <a:r>
              <a:rPr lang="fr-CA" sz="1200" kern="1200" noProof="0" dirty="0" smtClean="0">
                <a:solidFill>
                  <a:schemeClr val="tx1"/>
                </a:solidFill>
                <a:effectLst/>
                <a:latin typeface="Calibri"/>
                <a:ea typeface="Calibri"/>
                <a:cs typeface="Calibri"/>
              </a:rPr>
              <a:t> </a:t>
            </a:r>
          </a:p>
          <a:p>
            <a:r>
              <a:rPr lang="fr-CA" sz="1200" kern="1200" noProof="0" dirty="0" smtClean="0">
                <a:solidFill>
                  <a:schemeClr val="tx1"/>
                </a:solidFill>
                <a:effectLst/>
                <a:latin typeface="Calibri"/>
                <a:ea typeface="Calibri"/>
                <a:cs typeface="Calibri"/>
              </a:rPr>
              <a:t>Anne :</a:t>
            </a:r>
          </a:p>
          <a:p>
            <a:r>
              <a:rPr lang="fr-CA" sz="1200" kern="1200" noProof="0" dirty="0" smtClean="0">
                <a:solidFill>
                  <a:schemeClr val="tx1"/>
                </a:solidFill>
                <a:effectLst/>
                <a:latin typeface="Calibri"/>
                <a:ea typeface="Calibri"/>
                <a:cs typeface="Calibri"/>
              </a:rPr>
              <a:t>En ce qui concerne le document B, il y a beaucoup d’avantages et d’inconvénients.</a:t>
            </a:r>
          </a:p>
          <a:p>
            <a:r>
              <a:rPr lang="fr-CA" sz="1200" kern="1200" noProof="0" dirty="0" smtClean="0">
                <a:solidFill>
                  <a:schemeClr val="tx1"/>
                </a:solidFill>
                <a:effectLst/>
                <a:latin typeface="Calibri"/>
                <a:ea typeface="Calibri"/>
                <a:cs typeface="Calibri"/>
              </a:rPr>
              <a:t> </a:t>
            </a:r>
          </a:p>
          <a:p>
            <a:r>
              <a:rPr lang="fr-CA" sz="1200" kern="1200" noProof="0" dirty="0" smtClean="0">
                <a:solidFill>
                  <a:schemeClr val="tx1"/>
                </a:solidFill>
                <a:effectLst/>
                <a:latin typeface="Calibri"/>
                <a:ea typeface="Calibri"/>
                <a:cs typeface="Calibri"/>
              </a:rPr>
              <a:t>Points forts : le document a un attrait visuel intéressant et plaisant. Il contient quelques graphiques. Les graphiques se prêtent à des tâches de </a:t>
            </a:r>
            <a:r>
              <a:rPr lang="fr-CA" sz="1200" kern="1200" noProof="0" dirty="0" err="1" smtClean="0">
                <a:solidFill>
                  <a:schemeClr val="tx1"/>
                </a:solidFill>
                <a:effectLst/>
                <a:latin typeface="Calibri"/>
                <a:ea typeface="Calibri"/>
                <a:cs typeface="Calibri"/>
              </a:rPr>
              <a:t>numératie</a:t>
            </a:r>
            <a:r>
              <a:rPr lang="fr-CA" sz="1200" kern="1200" noProof="0" dirty="0" smtClean="0">
                <a:solidFill>
                  <a:schemeClr val="tx1"/>
                </a:solidFill>
                <a:effectLst/>
                <a:latin typeface="Calibri"/>
                <a:ea typeface="Calibri"/>
                <a:cs typeface="Calibri"/>
              </a:rPr>
              <a:t> et le document fait appel à des tâches. La page offre deux types de documents pour fins de comparaison.</a:t>
            </a:r>
          </a:p>
          <a:p>
            <a:r>
              <a:rPr lang="fr-CA" sz="1200" kern="1200" noProof="0" dirty="0" smtClean="0">
                <a:solidFill>
                  <a:schemeClr val="tx1"/>
                </a:solidFill>
                <a:effectLst/>
                <a:latin typeface="Calibri"/>
                <a:ea typeface="Calibri"/>
                <a:cs typeface="Calibri"/>
              </a:rPr>
              <a:t> </a:t>
            </a:r>
          </a:p>
          <a:p>
            <a:r>
              <a:rPr lang="fr-CA" sz="1200" kern="1200" noProof="0" dirty="0" smtClean="0">
                <a:solidFill>
                  <a:schemeClr val="tx1"/>
                </a:solidFill>
                <a:effectLst/>
                <a:latin typeface="Calibri"/>
                <a:ea typeface="Calibri"/>
                <a:cs typeface="Calibri"/>
              </a:rPr>
              <a:t>Les points faibles? Le contexte et le sens de l’information sont difficiles à établir. À quoi font-ils référence avec ces modèles? Le graphique du bas n’a pas de titre, alors on doit jouer aux devinettes. Bien qu’il y ait des points sur le graphique, on manque d’informations. Le document manque des détails pour pouvoir créer des tâches de </a:t>
            </a:r>
            <a:r>
              <a:rPr lang="fr-CA" sz="1200" kern="1200" noProof="0" dirty="0" err="1" smtClean="0">
                <a:solidFill>
                  <a:schemeClr val="tx1"/>
                </a:solidFill>
                <a:effectLst/>
                <a:latin typeface="Calibri"/>
                <a:ea typeface="Calibri"/>
                <a:cs typeface="Calibri"/>
              </a:rPr>
              <a:t>numératie</a:t>
            </a:r>
            <a:r>
              <a:rPr lang="fr-CA" sz="1200" kern="1200" noProof="0" dirty="0" smtClean="0">
                <a:solidFill>
                  <a:schemeClr val="tx1"/>
                </a:solidFill>
                <a:effectLst/>
                <a:latin typeface="Calibri"/>
                <a:ea typeface="Calibri"/>
                <a:cs typeface="Calibri"/>
              </a:rPr>
              <a:t>.</a:t>
            </a:r>
          </a:p>
          <a:p>
            <a:r>
              <a:rPr lang="fr-CA" sz="1200" kern="1200" noProof="0" dirty="0" smtClean="0">
                <a:solidFill>
                  <a:schemeClr val="tx1"/>
                </a:solidFill>
                <a:effectLst/>
                <a:latin typeface="Calibri"/>
                <a:ea typeface="Calibri"/>
                <a:cs typeface="Calibri"/>
              </a:rPr>
              <a:t> </a:t>
            </a:r>
          </a:p>
          <a:p>
            <a:r>
              <a:rPr lang="fr-CA" sz="1200" kern="1200" noProof="0" dirty="0" smtClean="0">
                <a:solidFill>
                  <a:schemeClr val="tx1"/>
                </a:solidFill>
                <a:effectLst/>
                <a:latin typeface="Calibri"/>
                <a:ea typeface="Calibri"/>
                <a:cs typeface="Calibri"/>
              </a:rPr>
              <a:t>Donc ce document est utile à 50 %. Il a certains bons côtés, et certains mauvais côtés. Ce n’est pas le meilleur document de travail, mais il peut vous donner des idées pour trouver un document plus clair contenant plus de titres et de légendes. On est sur la bonne voie de transition, mais je suis certaine qu’on peut trouver un meilleur document.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sz="1100" b="1" baseline="0" noProof="0" dirty="0" smtClean="0"/>
          </a:p>
        </p:txBody>
      </p:sp>
      <p:sp>
        <p:nvSpPr>
          <p:cNvPr id="4" name="Slide Number Placeholder 3"/>
          <p:cNvSpPr>
            <a:spLocks noGrp="1"/>
          </p:cNvSpPr>
          <p:nvPr>
            <p:ph type="sldNum" sz="quarter" idx="10"/>
          </p:nvPr>
        </p:nvSpPr>
        <p:spPr/>
        <p:txBody>
          <a:bodyPr/>
          <a:lstStyle/>
          <a:p>
            <a:fld id="{32C3FB70-BADB-47DE-9353-63C60065E7B0}" type="slidenum">
              <a:rPr lang="en-US" smtClean="0"/>
              <a:pPr/>
              <a:t>45</a:t>
            </a:fld>
            <a:endParaRPr lang="en-US" dirty="0"/>
          </a:p>
        </p:txBody>
      </p:sp>
    </p:spTree>
    <p:extLst>
      <p:ext uri="{BB962C8B-B14F-4D97-AF65-F5344CB8AC3E}">
        <p14:creationId xmlns:p14="http://schemas.microsoft.com/office/powerpoint/2010/main" val="37259307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Calibri"/>
                <a:ea typeface="Calibri"/>
                <a:cs typeface="Calibri"/>
              </a:rPr>
              <a:t>Exercice 1 – Document C – </a:t>
            </a:r>
            <a:r>
              <a:rPr lang="fr-CA" sz="1200" i="1" kern="1200" dirty="0" smtClean="0">
                <a:solidFill>
                  <a:schemeClr val="tx1"/>
                </a:solidFill>
                <a:effectLst/>
                <a:latin typeface="Calibri"/>
                <a:ea typeface="Calibri"/>
                <a:cs typeface="Calibri"/>
              </a:rPr>
              <a:t>Le développement des activités d’apprentissage liées au milieu de travail</a:t>
            </a:r>
            <a:r>
              <a:rPr lang="fr-CA" sz="1200" kern="1200" dirty="0" smtClean="0">
                <a:solidFill>
                  <a:schemeClr val="tx1"/>
                </a:solidFill>
                <a:effectLst/>
                <a:latin typeface="Calibri"/>
                <a:ea typeface="Calibri"/>
                <a:cs typeface="Calibri"/>
              </a:rPr>
              <a:t>, page 16</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Anne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Ici aussi, on retrouve beaucoup de point forts et de points faibles. Tout d’abord, le document est embrouillé. Si vous plissez des yeux et que vous vous demandez pourquoi nous vous avons envoyé ce document, c’était voulu. L’impression est difficile à lire, et on dirait qu’il a été photocopié de nombreuses fois depuis une vingtaine d’années. Le texte se poursuit sur une autre page. Il faut adapter le document s’il est sur plusieurs pages. Idéalement, il doit faire une page ou maximum deux, mais ici ça semble continuer.</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Les lettres majuscules sont plus difficiles à lire – c’est le moins qu’on puisse dire – bien qu’on les utilise souvent dans les documents, notamment en milieu de travail.</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Les forces de ce document : Il est organisé avec des titres et des paragraphes. Les informations importantes sont différenciées du reste du texte; elles ont été soulignées et mises en lettres majuscules pour les faire ressortir du lot.</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Sa valeur éducationnelle? Le contenu nous renseigne sur le milieu de travail, et il semble authentique à première vue.</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Encore une fois, il y a des forces et des faiblesses dans ce document. Je pense que je n’utiliserais pas forcément celui-là, mais j’essaierais de retrouver l’original ou de le retaper pour le rendre plus lisible. Si je faisais ça, je m’arrêterais au 2</a:t>
            </a:r>
            <a:r>
              <a:rPr lang="fr-CA" sz="1200" kern="1200" baseline="30000" dirty="0" smtClean="0">
                <a:solidFill>
                  <a:schemeClr val="tx1"/>
                </a:solidFill>
                <a:effectLst/>
                <a:latin typeface="Calibri"/>
                <a:ea typeface="Calibri"/>
                <a:cs typeface="Calibri"/>
              </a:rPr>
              <a:t>e</a:t>
            </a:r>
            <a:r>
              <a:rPr lang="fr-CA" sz="1200" kern="1200" dirty="0" smtClean="0">
                <a:solidFill>
                  <a:schemeClr val="tx1"/>
                </a:solidFill>
                <a:effectLst/>
                <a:latin typeface="Calibri"/>
                <a:ea typeface="Calibri"/>
                <a:cs typeface="Calibri"/>
              </a:rPr>
              <a:t> titre pour avoir un document sur une seule page. On vous demande de ne pas modifier les documents, mais vous pouvez les clarifier. Je garderais le texte, même les parties en lettres majuscules puisque cela correspond au style de ce lieu de travail et peut être plutôt utile. Ou alors, je pourrais chercher une page d’un manuel de l’employé d’un autre lieu de travail ou d’un autre organisme qui serait un meilleur exemple.</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Vicki (remarques du public)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Quelqu’un fait remarquer qu’il ne date pas d’hier et quelqu’un d’autre dit qu’on peut en ressortir de nombreuses questions.</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Anne :</a:t>
            </a:r>
            <a:br>
              <a:rPr lang="fr-CA" sz="1200" kern="1200" dirty="0" smtClean="0">
                <a:solidFill>
                  <a:schemeClr val="tx1"/>
                </a:solidFill>
                <a:effectLst/>
                <a:latin typeface="Calibri"/>
                <a:ea typeface="Calibri"/>
                <a:cs typeface="Calibri"/>
              </a:rPr>
            </a:br>
            <a:r>
              <a:rPr lang="fr-CA" sz="1200" kern="1200" dirty="0" smtClean="0">
                <a:solidFill>
                  <a:schemeClr val="tx1"/>
                </a:solidFill>
                <a:effectLst/>
                <a:latin typeface="Calibri"/>
                <a:ea typeface="Calibri"/>
                <a:cs typeface="Calibri"/>
              </a:rPr>
              <a:t>Les deux remarques sont pertinentes. Il semble dater un peu, on le voit par exemple avec les parties abordant le répondeur.</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Vicki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Vous pouvez l’utiliser pour enseigner les stratégies de navigation dans les documents denses, comme surligner et souligner, parce que les apprenants vont rencontrer ce genre de document.</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Anne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C’est certain. Je pense que je le retaperais pour rendre la police plus nette, mais en effet, surligner, encercler ou souligner sont des tâches pertinentes. Souvent, c’est la première tâche que vous proposez pour inciter la personne à consulter le document ou le texte. Il s’agit ici d’une portion de texte. Je pourrais dire, « surlignez, encerclez ou soulignez le titre de ce passage ». La réponse serait « Fermeture du bureau en soirée ». Souvent, lorsque vous en êtes aux prémisses de votre ensemble de tâches, vous commencez par une question simple de repérage, puis passez à une autre question simple de repérage, ou bien de repérage/repérage. Vous commencez par la répétition avant de procéder à l’intégration.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On entend parfois des formateurs dire qu’ils ne peuvent pas utiliser de documents authentiques avec des apprenants de niveau très peu élevé, mais c’est la tâche qui forge la complexité. Donc vous pouvez avoir un document comme celui-là, mais proposer des tâches et des questions en fonction de leur niveau. Quoi qu’il en soit, les apprenants rencontreront des documents comme celui-là sur leur lieu de travail donc changer de document parce qu’il n’est pas de bas niveau ne les aidera pas. Vous cherchez à prendre un document issu du lieu de travail, ou peu importe la voie de transition dont on parle (études secondaires, autonomie – il pourrait s’agir d’un formulaire complexe pour faire une demande de subventions pour le chauffage et l’électricité) – et à poser des questions simples pour les apprenants de niveau peu élevé.</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Vicki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On a ici une suggestion de mettre les informations dans l’ordre pour respecter l’ordre du déroulement des choses. Par exemple, Étapes 1 à 6. Régler l’alarme devrait probablement venir en dernier.</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Anne :</a:t>
            </a:r>
            <a:endParaRPr lang="en-GB"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Souvenez-vous, je ne changerais pas l’ordre des informations d’un document authentique. Par contre, demander à un apprenant de le faire pourrait faire partie d’une tâche de repérage, de répétition, d’intégration et de production. En effet, l’apprenant doit mettre des informations dans un ordre différent, évaluer dans quel ordre elles devraient être, et penser à des critères pour expliquer pourquoi elles devraient être dans cet ordre-ci.</a:t>
            </a:r>
            <a:endParaRPr lang="en-GB" sz="1200" kern="1200" dirty="0" smtClean="0">
              <a:solidFill>
                <a:schemeClr val="tx1"/>
              </a:solidFill>
              <a:effectLst/>
              <a:latin typeface="Calibri"/>
              <a:ea typeface="Calibri"/>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p>
        </p:txBody>
      </p:sp>
      <p:sp>
        <p:nvSpPr>
          <p:cNvPr id="4" name="Slide Number Placeholder 3"/>
          <p:cNvSpPr>
            <a:spLocks noGrp="1"/>
          </p:cNvSpPr>
          <p:nvPr>
            <p:ph type="sldNum" sz="quarter" idx="10"/>
          </p:nvPr>
        </p:nvSpPr>
        <p:spPr/>
        <p:txBody>
          <a:bodyPr/>
          <a:lstStyle/>
          <a:p>
            <a:fld id="{32C3FB70-BADB-47DE-9353-63C60065E7B0}" type="slidenum">
              <a:rPr lang="en-US" smtClean="0"/>
              <a:pPr/>
              <a:t>46</a:t>
            </a:fld>
            <a:endParaRPr lang="en-US" dirty="0"/>
          </a:p>
        </p:txBody>
      </p:sp>
    </p:spTree>
    <p:extLst>
      <p:ext uri="{BB962C8B-B14F-4D97-AF65-F5344CB8AC3E}">
        <p14:creationId xmlns:p14="http://schemas.microsoft.com/office/powerpoint/2010/main" val="3540861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100" dirty="0" smtClean="0"/>
              <a:t>Voici une question/un commentaire qui s’adresse à vous tous. Où avez-vous trouvé des documents authentiques en lien avec une voie de transition? Partageons</a:t>
            </a:r>
            <a:r>
              <a:rPr lang="fr-CA" sz="1100" baseline="0" dirty="0" smtClean="0"/>
              <a:t> les noms et les sources! </a:t>
            </a:r>
            <a:r>
              <a:rPr lang="fr-CA" sz="1100" dirty="0" smtClean="0"/>
              <a:t>Parfois, on pense à une voie de transition et une source, parfois on a plus d’idées qui viennent en tête</a:t>
            </a:r>
            <a:r>
              <a:rPr lang="fr-CA" sz="1100" baseline="0" dirty="0" smtClean="0"/>
              <a:t>.</a:t>
            </a:r>
          </a:p>
          <a:p>
            <a:endParaRPr lang="fr-CA" sz="1100" baseline="0" dirty="0" smtClean="0"/>
          </a:p>
          <a:p>
            <a:r>
              <a:rPr lang="fr-CA" sz="1100" baseline="0" dirty="0" smtClean="0"/>
              <a:t>Vicki (contribution du public)</a:t>
            </a:r>
          </a:p>
          <a:p>
            <a:r>
              <a:rPr lang="fr-CA" sz="1100" baseline="0" dirty="0" smtClean="0"/>
              <a:t>Site Web d’Hydro : graphique représentant les frais d’utilisation en termes de temps</a:t>
            </a:r>
          </a:p>
          <a:p>
            <a:r>
              <a:rPr lang="fr-CA" sz="1100" baseline="0" dirty="0" smtClean="0"/>
              <a:t>Documents municipaux : autonomie</a:t>
            </a:r>
          </a:p>
          <a:p>
            <a:r>
              <a:rPr lang="fr-CA" sz="1100" baseline="0" dirty="0" smtClean="0"/>
              <a:t>Banque, bureau de l’emploi, bureau du POSPH, bureau des transports, cabinet dentaire</a:t>
            </a:r>
          </a:p>
          <a:p>
            <a:r>
              <a:rPr lang="fr-CA" sz="1100" baseline="0" dirty="0" smtClean="0"/>
              <a:t>Journaux d’apprentissage (</a:t>
            </a:r>
            <a:r>
              <a:rPr lang="fr-CA" sz="1100" baseline="0" dirty="0" err="1" smtClean="0"/>
              <a:t>YourNews</a:t>
            </a:r>
            <a:r>
              <a:rPr lang="fr-CA" sz="1100" baseline="0" dirty="0" smtClean="0"/>
              <a:t>), Tim </a:t>
            </a:r>
            <a:r>
              <a:rPr lang="fr-CA" sz="1100" baseline="0" dirty="0" err="1" smtClean="0"/>
              <a:t>Horton’s</a:t>
            </a:r>
            <a:r>
              <a:rPr lang="fr-CA" sz="1100" baseline="0" dirty="0" smtClean="0"/>
              <a:t>, site Web d’un syndicat, enseignants à l’école secondaire</a:t>
            </a:r>
          </a:p>
          <a:p>
            <a:r>
              <a:rPr lang="fr-CA" sz="1100" baseline="0" dirty="0" smtClean="0"/>
              <a:t>Formulaires de candidature gouvernementaux, Internet, sociétés de prêts hypothécaires</a:t>
            </a:r>
          </a:p>
          <a:p>
            <a:endParaRPr lang="fr-CA" sz="1100" baseline="0" dirty="0" smtClean="0"/>
          </a:p>
          <a:p>
            <a:r>
              <a:rPr lang="fr-CA" sz="1100" baseline="0" dirty="0" smtClean="0"/>
              <a:t>Anne :</a:t>
            </a:r>
          </a:p>
          <a:p>
            <a:r>
              <a:rPr lang="fr-CA" sz="1100" baseline="0" dirty="0" smtClean="0"/>
              <a:t>Travaillez avec votre réseau, c’est ce qu’il y a de mieux. Il semble que nombre d’entre vous ont reçu beaucoup de coopération de la part des entreprises locales pour utiliser du matériel. C’est absolument magnifique.</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47</a:t>
            </a:fld>
            <a:endParaRPr lang="en-US" dirty="0"/>
          </a:p>
        </p:txBody>
      </p:sp>
    </p:spTree>
    <p:extLst>
      <p:ext uri="{BB962C8B-B14F-4D97-AF65-F5344CB8AC3E}">
        <p14:creationId xmlns:p14="http://schemas.microsoft.com/office/powerpoint/2010/main" val="178108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Nous allons terminer avec quelques questions de sondage.</a:t>
            </a:r>
          </a:p>
          <a:p>
            <a:endParaRPr lang="fr-CA" sz="1100" dirty="0" smtClean="0"/>
          </a:p>
          <a:p>
            <a:r>
              <a:rPr lang="fr-CA" sz="1100" kern="1200" dirty="0" smtClean="0">
                <a:solidFill>
                  <a:schemeClr val="tx1"/>
                </a:solidFill>
              </a:rPr>
              <a:t>Quelles sont les bonnes étapes d’un type de traitement</a:t>
            </a:r>
            <a:r>
              <a:rPr lang="fr-CA" sz="1100" dirty="0" smtClean="0"/>
              <a:t>? C’est issu de la taxonomie de </a:t>
            </a:r>
            <a:r>
              <a:rPr lang="fr-CA" sz="1100" baseline="0" dirty="0" smtClean="0"/>
              <a:t>Mosenthal. (La bonne réponse est « b ».</a:t>
            </a:r>
            <a:r>
              <a:rPr lang="fr-CA" sz="1100" dirty="0" smtClean="0"/>
              <a:t> </a:t>
            </a:r>
            <a:r>
              <a:rPr lang="fr-CA" sz="1100" dirty="0"/>
              <a:t>L</a:t>
            </a:r>
            <a:r>
              <a:rPr lang="fr-CA" sz="1100" baseline="0" dirty="0" smtClean="0"/>
              <a:t>es autres comportent des mots qui n’appartiennent pas à la taxonomie.)</a:t>
            </a:r>
          </a:p>
          <a:p>
            <a:endParaRPr lang="fr-CA" sz="1100" baseline="0" dirty="0" smtClean="0"/>
          </a:p>
          <a:p>
            <a:r>
              <a:rPr lang="fr-CA" sz="1100" kern="1200" dirty="0" smtClean="0">
                <a:solidFill>
                  <a:schemeClr val="tx1"/>
                </a:solidFill>
              </a:rPr>
              <a:t>Que veut dire l’acronyme « </a:t>
            </a:r>
            <a:r>
              <a:rPr lang="fr-CA" sz="1100" kern="1200" dirty="0" smtClean="0">
                <a:solidFill>
                  <a:schemeClr val="tx1"/>
                </a:solidFill>
              </a:rPr>
              <a:t>TID</a:t>
            </a:r>
            <a:r>
              <a:rPr lang="fr-CA" sz="1100" kern="1200" dirty="0" smtClean="0">
                <a:solidFill>
                  <a:schemeClr val="tx1"/>
                </a:solidFill>
              </a:rPr>
              <a:t> »</a:t>
            </a:r>
            <a:r>
              <a:rPr lang="fr-CA" sz="1100" baseline="0" dirty="0" smtClean="0"/>
              <a:t>? (La bonne réponse est « </a:t>
            </a:r>
            <a:r>
              <a:rPr lang="fr-CA" sz="1100" dirty="0" smtClean="0"/>
              <a:t>a </a:t>
            </a:r>
            <a:r>
              <a:rPr lang="fr-CA" sz="1100" baseline="0" dirty="0" smtClean="0"/>
              <a:t>»</a:t>
            </a:r>
            <a:r>
              <a:rPr lang="fr-CA" sz="1100" baseline="0" dirty="0" smtClean="0"/>
              <a:t>. </a:t>
            </a:r>
            <a:r>
              <a:rPr lang="fr-CA" sz="1100" dirty="0" smtClean="0"/>
              <a:t>Q</a:t>
            </a:r>
            <a:r>
              <a:rPr lang="fr-CA" sz="1100" baseline="0" dirty="0" smtClean="0"/>
              <a:t>uelle est l’information donnée dans la question qui va aider l’apprenant à trouver la réponse? Ce n’est pas seulement un rappel de ce que nous avons vu aujourd’hui, mais cela vous prépare aussi aux deux prochains webinaires.)</a:t>
            </a:r>
          </a:p>
          <a:p>
            <a:endParaRPr lang="fr-CA" sz="1100" baseline="0" dirty="0" smtClean="0"/>
          </a:p>
          <a:p>
            <a:r>
              <a:rPr lang="fr-CA" sz="1100" kern="1200" dirty="0" smtClean="0">
                <a:solidFill>
                  <a:schemeClr val="tx1"/>
                </a:solidFill>
              </a:rPr>
              <a:t>Un bon document requiert des connaissances antérieures </a:t>
            </a:r>
            <a:r>
              <a:rPr lang="fr-CA" sz="1100" dirty="0" smtClean="0"/>
              <a:t>concernant le milieu de travail pour pouvoir accomplir la tâche</a:t>
            </a:r>
            <a:r>
              <a:rPr lang="fr-CA" sz="1100" baseline="0" dirty="0" smtClean="0"/>
              <a:t>. Faux. Vous n’êtes pas tenu d’avoir des connaissances antérieures pour pouvoir utiliser un document pour un ensemble de tâches.</a:t>
            </a:r>
          </a:p>
          <a:p>
            <a:endParaRPr lang="fr-CA" sz="1100" baseline="0" dirty="0" smtClean="0"/>
          </a:p>
          <a:p>
            <a:r>
              <a:rPr lang="fr-CA" sz="1100" baseline="0" dirty="0" smtClean="0"/>
              <a:t>RRIG </a:t>
            </a:r>
            <a:r>
              <a:rPr lang="fr-CA" sz="1100" baseline="0" dirty="0" smtClean="0"/>
              <a:t>= Repérer, Répéter, Intégrer, </a:t>
            </a:r>
            <a:r>
              <a:rPr lang="fr-CA" sz="1100" baseline="0" dirty="0" smtClean="0"/>
              <a:t>Générer. </a:t>
            </a:r>
            <a:r>
              <a:rPr lang="fr-CA" sz="1100" baseline="0" dirty="0" smtClean="0"/>
              <a:t>Répéter consiste à repérer des renseignements plusieurs fois. Intégrer consiste à rassembler les renseignements. </a:t>
            </a:r>
            <a:r>
              <a:rPr lang="fr-CA" sz="1100" baseline="0" dirty="0" smtClean="0"/>
              <a:t>Générer est </a:t>
            </a:r>
            <a:r>
              <a:rPr lang="fr-CA" sz="1100" baseline="0" dirty="0" smtClean="0"/>
              <a:t>le plus haut niveau, dépassant les niveaux 4 et 5 du cadre du CLAO et des compétences essentielles, dans lequel vous générez de nouveaux produits, de l’information, des théories, etc.</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48</a:t>
            </a:fld>
            <a:endParaRPr lang="en-US" dirty="0"/>
          </a:p>
        </p:txBody>
      </p:sp>
    </p:spTree>
    <p:extLst>
      <p:ext uri="{BB962C8B-B14F-4D97-AF65-F5344CB8AC3E}">
        <p14:creationId xmlns:p14="http://schemas.microsoft.com/office/powerpoint/2010/main" val="3610139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Si vous ne l’avez pas déjà fait, lisez le </a:t>
            </a:r>
            <a:r>
              <a:rPr lang="fr-CA" sz="1100" i="1" dirty="0" smtClean="0"/>
              <a:t>Guide du formateur</a:t>
            </a:r>
            <a:r>
              <a:rPr lang="fr-CA" sz="1100" dirty="0" smtClean="0"/>
              <a:t>. Il vous sera très utile, car il contient beaucoup de</a:t>
            </a:r>
            <a:r>
              <a:rPr lang="fr-CA" sz="1100" baseline="0" dirty="0" smtClean="0"/>
              <a:t> renseignements pertinents</a:t>
            </a:r>
            <a:r>
              <a:rPr lang="fr-CA" sz="1100" dirty="0" smtClean="0"/>
              <a:t>. J’aimerais que vous rassembliez un ou deux documents authentiques</a:t>
            </a:r>
            <a:r>
              <a:rPr lang="fr-CA" sz="1100" baseline="0" dirty="0" smtClean="0"/>
              <a:t>, quelque chose que vous avez déjà ou quelque chose de nouveau. Vérifiez qu’ils correspondent bien à la liste de contrôle. Sont-ils des documents idéaux selon vous? Rassemblez une ou deux démonstrations ou activités d’apprentissage que vous avez déjà en main et révisez vos activités d’apprentissage selon les notions apprises – est-ce que vous y apporteriez des modifications?</a:t>
            </a:r>
          </a:p>
          <a:p>
            <a:endParaRPr lang="fr-CA" sz="1100" baseline="0" dirty="0" smtClean="0"/>
          </a:p>
          <a:p>
            <a:r>
              <a:rPr lang="fr-CA" sz="1100" baseline="0" dirty="0" smtClean="0"/>
              <a:t>On vous a envoyé un formulaire « Ensemble de tâches ». Vous devez nous dire à l’avance quel genre d’ensemble de tâches vous aimeriez préparer pour votre tâche finale. Nous devons d’abord l’approuver, car, je ne vous cache pas la vérité, il y a déjà beaucoup de dépliants publicitaires sur le Portail de tâches! Nous voulons éviter les chevauchements et explorer de nouveaux horizons.</a:t>
            </a:r>
          </a:p>
          <a:p>
            <a:endParaRPr lang="fr-CA" sz="1100" baseline="0" dirty="0" smtClean="0"/>
          </a:p>
          <a:p>
            <a:r>
              <a:rPr lang="fr-CA" sz="1100" baseline="0" dirty="0" smtClean="0"/>
              <a:t>Jane :</a:t>
            </a:r>
          </a:p>
          <a:p>
            <a:r>
              <a:rPr lang="fr-CA" sz="1100" baseline="0" dirty="0" smtClean="0"/>
              <a:t>En fait, nous demandons aux formateurs d’éviter la voie de transition « Autonomie », à moins que vous trouviez un document unique et fort intéressant! Nous avons déjà beaucoup de documents pour cette voie de transition, donc nous en avons suffisamment pour ces tâches. Il nous en manque un certain nombre pour « Études postsecondaires » et « Formation en apprentissage », bien que je puisse en tirer du </a:t>
            </a:r>
            <a:r>
              <a:rPr lang="fr-CA" sz="1100" baseline="0" dirty="0" err="1" smtClean="0"/>
              <a:t>SkillPlan</a:t>
            </a:r>
            <a:r>
              <a:rPr lang="fr-CA" sz="1100" baseline="0" dirty="0" smtClean="0"/>
              <a:t>. Nous avons également besoin de documents pour la voie « Études secondaires ». Quant à l’emploi, c’est toujours apprécié, car on n’en a jamais assez.</a:t>
            </a:r>
          </a:p>
          <a:p>
            <a:endParaRPr lang="fr-CA" sz="1100" baseline="0" dirty="0" smtClean="0"/>
          </a:p>
          <a:p>
            <a:r>
              <a:rPr lang="fr-CA" sz="1100" baseline="0" dirty="0" smtClean="0"/>
              <a:t>Anne :</a:t>
            </a:r>
          </a:p>
          <a:p>
            <a:r>
              <a:rPr lang="fr-CA" sz="1100" baseline="0" dirty="0" smtClean="0"/>
              <a:t>Nous avons hâte de vous voir au 2</a:t>
            </a:r>
            <a:r>
              <a:rPr lang="fr-CA" sz="1100" baseline="30000" dirty="0" smtClean="0"/>
              <a:t>e</a:t>
            </a:r>
            <a:r>
              <a:rPr lang="fr-CA" sz="1100" baseline="0" dirty="0" smtClean="0"/>
              <a:t> </a:t>
            </a:r>
            <a:r>
              <a:rPr lang="fr-CA" sz="1100" baseline="0" dirty="0" err="1" smtClean="0"/>
              <a:t>webinaire</a:t>
            </a:r>
            <a:r>
              <a:rPr lang="fr-CA" sz="1100" baseline="0" dirty="0" smtClean="0"/>
              <a:t>! Nous aurons plus de devoirs à vous donner la semaine prochaine, et votre tâche finale sera de créer un ensemble de tâches.</a:t>
            </a:r>
          </a:p>
          <a:p>
            <a:endParaRPr lang="fr-CA" sz="1100" baseline="0" dirty="0" smtClean="0"/>
          </a:p>
          <a:p>
            <a:r>
              <a:rPr lang="fr-CA" sz="1100" baseline="0" dirty="0" smtClean="0"/>
              <a:t>Vicki (question du public) :</a:t>
            </a:r>
          </a:p>
          <a:p>
            <a:r>
              <a:rPr lang="fr-CA" sz="1100" baseline="0" dirty="0" smtClean="0"/>
              <a:t>Puis-je proposer une tâche en anglais?</a:t>
            </a:r>
          </a:p>
          <a:p>
            <a:endParaRPr lang="fr-CA" sz="1100" baseline="0" dirty="0" smtClean="0"/>
          </a:p>
          <a:p>
            <a:r>
              <a:rPr lang="fr-CA" sz="1100" baseline="0" dirty="0" smtClean="0"/>
              <a:t>Jane :</a:t>
            </a:r>
          </a:p>
          <a:p>
            <a:r>
              <a:rPr lang="fr-CA" sz="1100" baseline="0" dirty="0" smtClean="0"/>
              <a:t>Non. En voici la raison : cette formation est créée spécialement pour les francophones, car les anglophones</a:t>
            </a:r>
            <a:r>
              <a:rPr lang="fr-CA" sz="1100" dirty="0" smtClean="0"/>
              <a:t> </a:t>
            </a:r>
            <a:r>
              <a:rPr lang="fr-CA" sz="1100" baseline="0" dirty="0" smtClean="0"/>
              <a:t>feront leurs propres ensembles de tâches. Nous devons produire plus d’ensembles de tâches francophones. De plus, il n’y a actuellement personne qui soit capable de lire les documents en anglais.</a:t>
            </a:r>
          </a:p>
          <a:p>
            <a:endParaRPr lang="fr-CA" sz="1100" baseline="0" dirty="0" smtClean="0"/>
          </a:p>
          <a:p>
            <a:r>
              <a:rPr lang="fr-CA" sz="1100" baseline="0" dirty="0" smtClean="0"/>
              <a:t>Anne :</a:t>
            </a:r>
          </a:p>
          <a:p>
            <a:r>
              <a:rPr lang="fr-CA" sz="1100" baseline="0" dirty="0" smtClean="0"/>
              <a:t>Merci de vous être joints à nous aujourd’hui!</a:t>
            </a:r>
          </a:p>
        </p:txBody>
      </p:sp>
      <p:sp>
        <p:nvSpPr>
          <p:cNvPr id="4" name="Slide Number Placeholder 3"/>
          <p:cNvSpPr>
            <a:spLocks noGrp="1"/>
          </p:cNvSpPr>
          <p:nvPr>
            <p:ph type="sldNum" sz="quarter" idx="10"/>
          </p:nvPr>
        </p:nvSpPr>
        <p:spPr/>
        <p:txBody>
          <a:bodyPr/>
          <a:lstStyle/>
          <a:p>
            <a:fld id="{32C3FB70-BADB-47DE-9353-63C60065E7B0}" type="slidenum">
              <a:rPr lang="en-US" smtClean="0"/>
              <a:pPr/>
              <a:t>49</a:t>
            </a:fld>
            <a:endParaRPr lang="en-US" dirty="0"/>
          </a:p>
        </p:txBody>
      </p:sp>
    </p:spTree>
    <p:extLst>
      <p:ext uri="{BB962C8B-B14F-4D97-AF65-F5344CB8AC3E}">
        <p14:creationId xmlns:p14="http://schemas.microsoft.com/office/powerpoint/2010/main" val="405362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8009425-C31E-4548-BCB9-841F60F8CC74}" type="slidenum">
              <a:rPr lang="en-US"/>
              <a:pPr/>
              <a:t>5</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fr-CA" sz="1100" dirty="0" smtClean="0"/>
              <a:t>Anne :</a:t>
            </a:r>
          </a:p>
          <a:p>
            <a:pPr eaLnBrk="1" hangingPunct="1"/>
            <a:r>
              <a:rPr lang="fr-CA" sz="1100" dirty="0" smtClean="0"/>
              <a:t>Aujourd’hui, nous allons nous concentrer sur ce qu’est une tâche,</a:t>
            </a:r>
            <a:r>
              <a:rPr lang="fr-CA" sz="1100" baseline="0" dirty="0" smtClean="0"/>
              <a:t> la façon d’en créer une et les étapes à suivre. Vous constaterez que cette partie est une vue d’ensemble et une introduction au concept.</a:t>
            </a:r>
            <a:r>
              <a:rPr lang="fr-CA" sz="1100" dirty="0" smtClean="0"/>
              <a:t> Néanmoins, nous croyons fortement qu’</a:t>
            </a:r>
            <a:r>
              <a:rPr lang="fr-CA" sz="1100" baseline="0" dirty="0" smtClean="0"/>
              <a:t>il est important d’en parler. Nous allons également vous parler de la complexité : c’est la clé pour concevoir de bonnes tâches et aider les apprenants à passer aux niveaux supérieurs en ce qui a trait à leurs compétences et leurs connaissances. Pour terminer le premier </a:t>
            </a:r>
            <a:r>
              <a:rPr lang="fr-CA" sz="1100" baseline="0" dirty="0" err="1" smtClean="0"/>
              <a:t>webinaire</a:t>
            </a:r>
            <a:r>
              <a:rPr lang="fr-CA" sz="1100" baseline="0" dirty="0" smtClean="0"/>
              <a:t>, nous vous mentionnerons où vous pouvez obtenir de bons documents et nous explorerons</a:t>
            </a:r>
            <a:r>
              <a:rPr lang="fr-CA" sz="1100" dirty="0" smtClean="0"/>
              <a:t> ce </a:t>
            </a:r>
            <a:r>
              <a:rPr lang="fr-CA" sz="1100" baseline="0" dirty="0" smtClean="0"/>
              <a:t>qui fait en sorte qu’un document est bon.</a:t>
            </a:r>
          </a:p>
          <a:p>
            <a:pPr eaLnBrk="1" hangingPunct="1"/>
            <a:endParaRPr lang="fr-CA" sz="1100" dirty="0" smtClean="0"/>
          </a:p>
          <a:p>
            <a:pPr eaLnBrk="1" hangingPunct="1"/>
            <a:r>
              <a:rPr lang="fr-CA" sz="1100" dirty="0" smtClean="0"/>
              <a:t>Notes d’origine : Les 5 voies de transition en AFB :</a:t>
            </a:r>
          </a:p>
          <a:p>
            <a:pPr marL="0" marR="0" indent="0" algn="l" defTabSz="914400" rtl="0" eaLnBrk="1" fontAlgn="base" latinLnBrk="0" hangingPunct="1">
              <a:lnSpc>
                <a:spcPct val="100000"/>
              </a:lnSpc>
              <a:spcBef>
                <a:spcPct val="30000"/>
              </a:spcBef>
              <a:spcAft>
                <a:spcPct val="0"/>
              </a:spcAft>
              <a:buClrTx/>
              <a:buSzTx/>
              <a:buFontTx/>
              <a:buNone/>
              <a:tabLst/>
              <a:defRPr/>
            </a:pPr>
            <a:r>
              <a:rPr lang="fr-CA" sz="1100" dirty="0" smtClean="0"/>
              <a:t>Emploi</a:t>
            </a:r>
          </a:p>
          <a:p>
            <a:pPr marL="0" marR="0" indent="0" algn="l" defTabSz="914400" rtl="0" eaLnBrk="1" fontAlgn="base" latinLnBrk="0" hangingPunct="1">
              <a:lnSpc>
                <a:spcPct val="100000"/>
              </a:lnSpc>
              <a:spcBef>
                <a:spcPct val="30000"/>
              </a:spcBef>
              <a:spcAft>
                <a:spcPct val="0"/>
              </a:spcAft>
              <a:buClrTx/>
              <a:buSzTx/>
              <a:buFontTx/>
              <a:buNone/>
              <a:tabLst/>
              <a:defRPr/>
            </a:pPr>
            <a:r>
              <a:rPr lang="fr-CA" sz="1100" dirty="0" smtClean="0"/>
              <a:t>Autonomie</a:t>
            </a:r>
          </a:p>
          <a:p>
            <a:pPr marL="0" marR="0" indent="0" algn="l" defTabSz="914400" rtl="0" eaLnBrk="1" fontAlgn="base" latinLnBrk="0" hangingPunct="1">
              <a:lnSpc>
                <a:spcPct val="100000"/>
              </a:lnSpc>
              <a:spcBef>
                <a:spcPct val="30000"/>
              </a:spcBef>
              <a:spcAft>
                <a:spcPct val="0"/>
              </a:spcAft>
              <a:buClrTx/>
              <a:buSzTx/>
              <a:buFontTx/>
              <a:buNone/>
              <a:tabLst/>
              <a:defRPr/>
            </a:pPr>
            <a:r>
              <a:rPr lang="fr-CA" sz="1100" dirty="0" smtClean="0"/>
              <a:t>Études secondaires</a:t>
            </a:r>
          </a:p>
          <a:p>
            <a:pPr marL="0" marR="0" indent="0" algn="l" defTabSz="914400" rtl="0" eaLnBrk="1" fontAlgn="base" latinLnBrk="0" hangingPunct="1">
              <a:lnSpc>
                <a:spcPct val="100000"/>
              </a:lnSpc>
              <a:spcBef>
                <a:spcPct val="30000"/>
              </a:spcBef>
              <a:spcAft>
                <a:spcPct val="0"/>
              </a:spcAft>
              <a:buClrTx/>
              <a:buSzTx/>
              <a:buFontTx/>
              <a:buNone/>
              <a:tabLst/>
              <a:defRPr/>
            </a:pPr>
            <a:r>
              <a:rPr lang="fr-CA" sz="1100" dirty="0" smtClean="0"/>
              <a:t>Formation en apprentissage</a:t>
            </a:r>
          </a:p>
          <a:p>
            <a:pPr marL="0" marR="0" indent="0" algn="l" defTabSz="914400" rtl="0" eaLnBrk="1" fontAlgn="base" latinLnBrk="0" hangingPunct="1">
              <a:lnSpc>
                <a:spcPct val="100000"/>
              </a:lnSpc>
              <a:spcBef>
                <a:spcPct val="30000"/>
              </a:spcBef>
              <a:spcAft>
                <a:spcPct val="0"/>
              </a:spcAft>
              <a:buClrTx/>
              <a:buSzTx/>
              <a:buFontTx/>
              <a:buNone/>
              <a:tabLst/>
              <a:defRPr/>
            </a:pPr>
            <a:r>
              <a:rPr lang="fr-CA" sz="1100" baseline="0" dirty="0" smtClean="0"/>
              <a:t>Études p</a:t>
            </a:r>
            <a:r>
              <a:rPr lang="fr-CA" sz="1100" dirty="0" smtClean="0"/>
              <a:t>ostsecondaires (collège, université)</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Nous allons procéder à plusieurs questions de sondage. Tout d’abord, nous aimerions connaitre</a:t>
            </a:r>
            <a:r>
              <a:rPr lang="fr-CA" sz="1100" baseline="0" dirty="0" smtClean="0"/>
              <a:t> votre région d’origine</a:t>
            </a:r>
            <a:r>
              <a:rPr lang="fr-CA" sz="1100" dirty="0" smtClean="0"/>
              <a:t>. Il est intéressant de savoir d’où viennent les participants</a:t>
            </a:r>
            <a:r>
              <a:rPr lang="fr-CA" sz="1100" baseline="0" dirty="0" smtClean="0"/>
              <a:t>. Ces régions sont délimitées par le MFCU.</a:t>
            </a:r>
            <a:r>
              <a:rPr lang="fr-CA" sz="1100" b="1" baseline="0" dirty="0" smtClean="0"/>
              <a:t> </a:t>
            </a:r>
            <a:r>
              <a:rPr lang="fr-CA" sz="1100" b="0" baseline="0" dirty="0" smtClean="0"/>
              <a:t>La région du Centre se trouve de Metro Toronto à </a:t>
            </a:r>
            <a:r>
              <a:rPr lang="fr-CA" sz="1100" b="0" baseline="0" dirty="0" err="1" smtClean="0"/>
              <a:t>Simcoe</a:t>
            </a:r>
            <a:r>
              <a:rPr lang="fr-CA" sz="1100" b="0" baseline="0" dirty="0" smtClean="0"/>
              <a:t> </a:t>
            </a:r>
            <a:r>
              <a:rPr lang="fr-CA" sz="1100" b="0" baseline="0" dirty="0" err="1" smtClean="0"/>
              <a:t>Muskoka</a:t>
            </a:r>
            <a:r>
              <a:rPr lang="fr-CA" sz="1100" b="0" baseline="0" dirty="0" smtClean="0"/>
              <a:t> </a:t>
            </a:r>
            <a:r>
              <a:rPr lang="fr-CA" sz="1100" b="0" baseline="0" dirty="0" err="1" smtClean="0"/>
              <a:t>Literacy</a:t>
            </a:r>
            <a:r>
              <a:rPr lang="fr-CA" sz="1100" b="0" baseline="0" dirty="0" smtClean="0"/>
              <a:t> Network. Pour l’Ouest, il s’agit du sud-ouest de l’Ontario qui forme un triangle entre Niagara, Windsor</a:t>
            </a:r>
            <a:r>
              <a:rPr lang="fr-CA" sz="1100" b="0" dirty="0" smtClean="0"/>
              <a:t> et </a:t>
            </a:r>
            <a:r>
              <a:rPr lang="fr-CA" sz="1100" b="0" baseline="0" dirty="0" smtClean="0"/>
              <a:t>Sarnia, le triangle Owen Sound/</a:t>
            </a:r>
            <a:r>
              <a:rPr lang="fr-CA" sz="1100" b="0" baseline="0" dirty="0" err="1" smtClean="0"/>
              <a:t>Collingwood</a:t>
            </a:r>
            <a:r>
              <a:rPr lang="fr-CA" sz="1100" b="0" baseline="0" dirty="0" smtClean="0"/>
              <a:t>/</a:t>
            </a:r>
            <a:r>
              <a:rPr lang="fr-CA" sz="1100" b="0" baseline="0" dirty="0" err="1" smtClean="0"/>
              <a:t>Georgian</a:t>
            </a:r>
            <a:r>
              <a:rPr lang="fr-CA" sz="1100" b="0" dirty="0"/>
              <a:t>.</a:t>
            </a:r>
            <a:r>
              <a:rPr lang="fr-CA" sz="1100" b="0" baseline="0" dirty="0" smtClean="0"/>
              <a:t> L’Est est l’est de l’Ontario, soit Ottawa, </a:t>
            </a:r>
            <a:r>
              <a:rPr lang="fr-CA" sz="1100" b="0" baseline="0" dirty="0" err="1" smtClean="0"/>
              <a:t>Kawarthas</a:t>
            </a:r>
            <a:r>
              <a:rPr lang="fr-CA" sz="1100" b="0" baseline="0" dirty="0" smtClean="0"/>
              <a:t> et Haliburton. </a:t>
            </a:r>
            <a:r>
              <a:rPr lang="fr-CA" sz="1100" b="0" dirty="0"/>
              <a:t>L</a:t>
            </a:r>
            <a:r>
              <a:rPr lang="fr-CA" sz="1100" b="0" baseline="0" dirty="0" smtClean="0"/>
              <a:t>e reste fait partie du Nord, que vous fassiez partie du réseau </a:t>
            </a:r>
            <a:r>
              <a:rPr lang="fr-CA" sz="1100" b="0" baseline="0" dirty="0" err="1" smtClean="0"/>
              <a:t>MidNorth</a:t>
            </a:r>
            <a:r>
              <a:rPr lang="fr-CA" sz="1100" b="0" baseline="0" dirty="0" smtClean="0"/>
              <a:t>, </a:t>
            </a:r>
            <a:r>
              <a:rPr lang="fr-CA" sz="1100" b="0" baseline="0" dirty="0" err="1" smtClean="0"/>
              <a:t>Literacy</a:t>
            </a:r>
            <a:r>
              <a:rPr lang="fr-CA" sz="1100" b="0" baseline="0" dirty="0" smtClean="0"/>
              <a:t> </a:t>
            </a:r>
            <a:r>
              <a:rPr lang="fr-CA" sz="1100" b="0" baseline="0" dirty="0" err="1" smtClean="0"/>
              <a:t>Northeast</a:t>
            </a:r>
            <a:r>
              <a:rPr lang="fr-CA" sz="1100" b="0" baseline="0" dirty="0" smtClean="0"/>
              <a:t> ou </a:t>
            </a:r>
            <a:r>
              <a:rPr lang="fr-CA" sz="1100" b="0" baseline="0" dirty="0" err="1" smtClean="0"/>
              <a:t>Literacy</a:t>
            </a:r>
            <a:r>
              <a:rPr lang="fr-CA" sz="1100" b="0" baseline="0" dirty="0" smtClean="0"/>
              <a:t> Northwest.</a:t>
            </a:r>
          </a:p>
          <a:p>
            <a:endParaRPr lang="fr-CA" sz="1100" baseline="0" dirty="0" smtClean="0"/>
          </a:p>
          <a:p>
            <a:r>
              <a:rPr lang="fr-CA" sz="1100" baseline="0" dirty="0" smtClean="0"/>
              <a:t>Vicki :</a:t>
            </a:r>
          </a:p>
          <a:p>
            <a:r>
              <a:rPr lang="fr-CA" sz="1100" baseline="0" dirty="0" smtClean="0"/>
              <a:t>31 % des participants viennent de l’Est, 12 % de l’Ouest, 35 % du Nord</a:t>
            </a:r>
            <a:r>
              <a:rPr lang="fr-CA" sz="1100" dirty="0"/>
              <a:t> </a:t>
            </a:r>
            <a:r>
              <a:rPr lang="fr-CA" sz="1100" dirty="0" smtClean="0"/>
              <a:t>et</a:t>
            </a:r>
            <a:r>
              <a:rPr lang="fr-CA" sz="1100" baseline="0" dirty="0" smtClean="0"/>
              <a:t> 23 % du </a:t>
            </a:r>
            <a:r>
              <a:rPr lang="fr-CA" sz="1100" dirty="0"/>
              <a:t>C</a:t>
            </a:r>
            <a:r>
              <a:rPr lang="fr-CA" sz="1100" baseline="0" dirty="0" smtClean="0"/>
              <a:t>entre.</a:t>
            </a:r>
          </a:p>
          <a:p>
            <a:endParaRPr lang="fr-CA" sz="1100" baseline="0" dirty="0" smtClean="0"/>
          </a:p>
          <a:p>
            <a:r>
              <a:rPr lang="fr-CA" sz="1100" baseline="0" dirty="0" smtClean="0"/>
              <a:t>Anne :</a:t>
            </a:r>
          </a:p>
          <a:p>
            <a:r>
              <a:rPr lang="fr-CA" sz="1100" baseline="0" dirty="0" smtClean="0"/>
              <a:t>C’est merveilleux d’avoir un tel mélange.</a:t>
            </a:r>
          </a:p>
          <a:p>
            <a:r>
              <a:rPr lang="fr-CA" sz="1100" baseline="0" dirty="0" smtClean="0"/>
              <a:t>À présent, nous aimerions en savoir plus sur vous en tant que formateurs en </a:t>
            </a:r>
            <a:r>
              <a:rPr lang="fr-CA" sz="1100" baseline="0" dirty="0" err="1" smtClean="0"/>
              <a:t>littératie</a:t>
            </a:r>
            <a:r>
              <a:rPr lang="fr-CA" sz="1100" baseline="0" dirty="0" smtClean="0"/>
              <a:t> ainsi que sur votre rôle dans le domaine.</a:t>
            </a:r>
          </a:p>
          <a:p>
            <a:endParaRPr lang="fr-CA" sz="1100" baseline="0" dirty="0" smtClean="0"/>
          </a:p>
          <a:p>
            <a:r>
              <a:rPr lang="fr-CA" sz="1100" baseline="0" dirty="0" smtClean="0"/>
              <a:t>Vicki :</a:t>
            </a:r>
          </a:p>
          <a:p>
            <a:r>
              <a:rPr lang="fr-CA" sz="1100" baseline="0" dirty="0" smtClean="0"/>
              <a:t>75 % des participants</a:t>
            </a:r>
            <a:r>
              <a:rPr lang="fr-CA" sz="1100" dirty="0" smtClean="0"/>
              <a:t> </a:t>
            </a:r>
            <a:r>
              <a:rPr lang="fr-CA" sz="1100" baseline="0" dirty="0" smtClean="0"/>
              <a:t>sont des intervenants de première ligne, 7 % sont des gestionnaires/coordonnateurs, 19 % sont les deux</a:t>
            </a:r>
            <a:r>
              <a:rPr lang="fr-CA" sz="1100" dirty="0" smtClean="0"/>
              <a:t> et</a:t>
            </a:r>
            <a:r>
              <a:rPr lang="fr-CA" sz="1100" baseline="0" dirty="0" smtClean="0"/>
              <a:t> 7 % sont dans la catégorie « Autre ».</a:t>
            </a:r>
          </a:p>
          <a:p>
            <a:endParaRPr lang="fr-CA" sz="1100" baseline="0" dirty="0" smtClean="0"/>
          </a:p>
          <a:p>
            <a:r>
              <a:rPr lang="fr-CA" sz="1100" baseline="0" dirty="0" smtClean="0"/>
              <a:t>Anne :</a:t>
            </a:r>
          </a:p>
          <a:p>
            <a:r>
              <a:rPr lang="fr-CA" sz="1100" baseline="0" dirty="0" smtClean="0"/>
              <a:t>C’est très intéressant de voir la diversité du public et le nombre de formateurs de première ligne qui participent. La prochaine question traite du secteur duquel vous êtes issus. Dans quel secteur travaillez-vous?</a:t>
            </a:r>
          </a:p>
          <a:p>
            <a:endParaRPr lang="fr-CA" sz="1100" baseline="0" dirty="0" smtClean="0"/>
          </a:p>
          <a:p>
            <a:r>
              <a:rPr lang="fr-CA" sz="1100" baseline="0" dirty="0" smtClean="0"/>
              <a:t>Vicki :</a:t>
            </a:r>
          </a:p>
          <a:p>
            <a:r>
              <a:rPr lang="fr-CA" sz="1100" baseline="0" dirty="0" smtClean="0"/>
              <a:t>56 % des participants viennent du secteur communautaire, 37 % du secteur scolaire et 7 % du secteur collégial.</a:t>
            </a:r>
          </a:p>
          <a:p>
            <a:endParaRPr lang="fr-CA" sz="1100" baseline="0" dirty="0" smtClean="0"/>
          </a:p>
          <a:p>
            <a:r>
              <a:rPr lang="fr-CA" sz="1100" baseline="0" dirty="0" smtClean="0"/>
              <a:t>Anne :</a:t>
            </a:r>
          </a:p>
          <a:p>
            <a:r>
              <a:rPr lang="fr-CA" sz="1100" baseline="0" dirty="0" smtClean="0"/>
              <a:t>La participation par secteur est similaire à la répartition de la première série de webinaires, c’est-à-dire un bon mélange de personnes de toutes les régions et de tous les secteurs. À présent, nous aimerions connaitre votre niveau de compréhension quant à la création d’activités d’apprentissage axées sur les tâches. </a:t>
            </a:r>
          </a:p>
          <a:p>
            <a:endParaRPr lang="fr-CA" sz="1100" baseline="0" dirty="0" smtClean="0"/>
          </a:p>
          <a:p>
            <a:r>
              <a:rPr lang="fr-CA" sz="1100" baseline="0" dirty="0" smtClean="0"/>
              <a:t>Vicki :</a:t>
            </a:r>
          </a:p>
          <a:p>
            <a:r>
              <a:rPr lang="fr-CA" sz="1100" baseline="0" dirty="0" smtClean="0"/>
              <a:t>Personne n’a indiqué avoir une très bonne connaissance. 4 % de participants</a:t>
            </a:r>
            <a:r>
              <a:rPr lang="fr-CA" sz="1100" dirty="0" smtClean="0"/>
              <a:t> </a:t>
            </a:r>
            <a:r>
              <a:rPr lang="fr-CA" sz="1100" baseline="0" dirty="0" smtClean="0"/>
              <a:t>ont besoin de plus de renseignements; 70 % considèrent qu’ils ont un niveau de compréhension moyen, et 26 % qu’ils en ont un bon.</a:t>
            </a:r>
          </a:p>
          <a:p>
            <a:endParaRPr lang="fr-CA" sz="1100" baseline="0" dirty="0" smtClean="0"/>
          </a:p>
          <a:p>
            <a:r>
              <a:rPr lang="fr-CA" sz="1100" baseline="0" dirty="0" smtClean="0"/>
              <a:t>Anne :</a:t>
            </a:r>
          </a:p>
          <a:p>
            <a:r>
              <a:rPr lang="fr-CA" sz="1100" baseline="0" dirty="0" smtClean="0"/>
              <a:t>Vous connaissez peut-être une partie de l’information contenue dans ces webinaires, mais elle peut fournir une bonne confirmation des approches avec lesquelles vous travaillez. Si l’information</a:t>
            </a:r>
            <a:r>
              <a:rPr lang="fr-CA" sz="1100" dirty="0" smtClean="0"/>
              <a:t> est nouvelle</a:t>
            </a:r>
            <a:r>
              <a:rPr lang="fr-CA" sz="1100" baseline="0" dirty="0" smtClean="0"/>
              <a:t>, et bien, vous repartirez avec de nombreux nouveaux outils. J’espère qu’ils s’ajouteront à votre trousse de ressources, et sachez que nous nous baserons sur vos connaissances actuelles (nous appliquons les bons principes de l’éducation des adultes!). Pour ceux d’entre vous qui sentez avoir une bonne compréhension, j’espère que cela confirmera cette compréhension. Je ne sais pas pour vous, mais en tant que formatrice, j’aime quand je suis un cours qui confirme que je suis sur la bonne voie.</a:t>
            </a:r>
          </a:p>
        </p:txBody>
      </p:sp>
      <p:sp>
        <p:nvSpPr>
          <p:cNvPr id="4" name="Slide Number Placeholder 3"/>
          <p:cNvSpPr>
            <a:spLocks noGrp="1"/>
          </p:cNvSpPr>
          <p:nvPr>
            <p:ph type="sldNum" sz="quarter" idx="10"/>
          </p:nvPr>
        </p:nvSpPr>
        <p:spPr/>
        <p:txBody>
          <a:bodyPr/>
          <a:lstStyle/>
          <a:p>
            <a:r>
              <a:rPr lang="en-US" dirty="0" smtClean="0"/>
              <a:t>  </a:t>
            </a:r>
            <a:fld id="{32C3FB70-BADB-47DE-9353-63C60065E7B0}" type="slidenum">
              <a:rPr lang="en-US" smtClean="0"/>
              <a:pPr/>
              <a:t>6</a:t>
            </a:fld>
            <a:endParaRPr lang="en-US" dirty="0"/>
          </a:p>
        </p:txBody>
      </p:sp>
    </p:spTree>
    <p:extLst>
      <p:ext uri="{BB962C8B-B14F-4D97-AF65-F5344CB8AC3E}">
        <p14:creationId xmlns:p14="http://schemas.microsoft.com/office/powerpoint/2010/main" val="96187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Alors, qu’est-ce donc qu’une tâche? Je vais puiser mes renseignements dans les références du </a:t>
            </a:r>
            <a:r>
              <a:rPr lang="fr-CA" sz="1100" i="1" dirty="0" smtClean="0"/>
              <a:t>Guide du formateur</a:t>
            </a:r>
            <a:r>
              <a:rPr lang="fr-CA" sz="1100" dirty="0"/>
              <a:t> </a:t>
            </a:r>
            <a:r>
              <a:rPr lang="fr-CA" sz="1100" dirty="0" smtClean="0"/>
              <a:t>là où</a:t>
            </a:r>
            <a:r>
              <a:rPr lang="fr-CA" sz="1100" baseline="0" dirty="0" smtClean="0"/>
              <a:t> vous trouverez de plus amples informations. Jane a écrit le guide en essayant de garder à l’esprit quel type d’information aurait besoin une personne qui n’a aucune connaissance sur le sujet. Je crois</a:t>
            </a:r>
            <a:r>
              <a:rPr lang="fr-CA" sz="1100" dirty="0" smtClean="0"/>
              <a:t> que </a:t>
            </a:r>
            <a:r>
              <a:rPr lang="fr-CA" sz="1100" baseline="0" dirty="0" smtClean="0"/>
              <a:t>le guide rehaussera les informations que nous</a:t>
            </a:r>
            <a:r>
              <a:rPr lang="fr-CA" sz="1100" dirty="0" smtClean="0"/>
              <a:t> vous</a:t>
            </a:r>
            <a:r>
              <a:rPr lang="fr-CA" sz="1100" baseline="0" dirty="0" smtClean="0"/>
              <a:t> présentons au fil </a:t>
            </a:r>
            <a:r>
              <a:rPr lang="fr-CA" sz="1100" dirty="0" smtClean="0"/>
              <a:t>des </a:t>
            </a:r>
            <a:r>
              <a:rPr lang="fr-CA" sz="1100" baseline="0" dirty="0" smtClean="0"/>
              <a:t>webinaires. </a:t>
            </a:r>
          </a:p>
          <a:p>
            <a:endParaRPr lang="fr-CA" sz="1100" baseline="0" dirty="0" smtClean="0"/>
          </a:p>
          <a:p>
            <a:r>
              <a:rPr lang="fr-CA" sz="1100" baseline="0" dirty="0" smtClean="0"/>
              <a:t>Un ensemble de tâches est un ensemble de questions qui reproduit une expérience authentique. Les mots « tâches » et « questions » sont interchangeables. L’expérience se situe dans un contexte réaliste, que ce soit l’emploi, les études secondaires, l’autonomie, les études postsecondaires</a:t>
            </a:r>
            <a:r>
              <a:rPr lang="fr-CA" sz="1100" dirty="0" smtClean="0"/>
              <a:t> ou </a:t>
            </a:r>
            <a:r>
              <a:rPr lang="fr-CA" sz="1100" baseline="0" dirty="0" smtClean="0"/>
              <a:t>la formation en apprentissage : nos principales voies d’AFB. L’accent est mis sur l’authenticité. Vous essayez de recréer ce qui se passerait réellement au sein de l’une de ces voies. Une tâche utilise toujours des compétences intégrées pour accomplir une tâche ou une question. C’est une démonstration de l’apprentissage. Pour ceux d’entre vous qui utilisent souvent les démonstrations, les tâches jalons et les tâches culminantes fonctionnent de la même façon : il s’agit d’intégrer toutes les compétences, et pas seulement une compétence distincte, bien qu’une compétence puisse être utilisée de manière prédominante dans une tâche particulière.</a:t>
            </a:r>
          </a:p>
          <a:p>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7</a:t>
            </a:fld>
            <a:endParaRPr lang="en-US" dirty="0"/>
          </a:p>
        </p:txBody>
      </p:sp>
    </p:spTree>
    <p:extLst>
      <p:ext uri="{BB962C8B-B14F-4D97-AF65-F5344CB8AC3E}">
        <p14:creationId xmlns:p14="http://schemas.microsoft.com/office/powerpoint/2010/main" val="95505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Nous utiliserons le </a:t>
            </a:r>
            <a:r>
              <a:rPr lang="fr-CA" sz="1100" smtClean="0"/>
              <a:t>terme « ensemble de tâches</a:t>
            </a:r>
            <a:r>
              <a:rPr lang="fr-CA" sz="1100" baseline="0" smtClean="0"/>
              <a:t> » </a:t>
            </a:r>
            <a:r>
              <a:rPr lang="fr-CA" sz="1100" baseline="0" dirty="0" smtClean="0"/>
              <a:t>au fil du </a:t>
            </a:r>
            <a:r>
              <a:rPr lang="fr-CA" sz="1100" baseline="0" dirty="0" err="1" smtClean="0"/>
              <a:t>webinaire</a:t>
            </a:r>
            <a:r>
              <a:rPr lang="fr-CA" sz="1100" dirty="0"/>
              <a:t>.</a:t>
            </a:r>
            <a:r>
              <a:rPr lang="fr-CA" sz="1100" baseline="0" dirty="0" smtClean="0"/>
              <a:t> Il s’agit d’un ensemble de questions associées au même document authentique. Nous reviendrons là-dessus tout au long du </a:t>
            </a:r>
            <a:r>
              <a:rPr lang="fr-CA" sz="1100" baseline="0" dirty="0" err="1" smtClean="0"/>
              <a:t>webinaire</a:t>
            </a:r>
            <a:r>
              <a:rPr lang="fr-CA" sz="1100" baseline="0" dirty="0" smtClean="0"/>
              <a:t>. Ce sont des points clés lorsqu’on parle des tâches et des ensembles de tâches.</a:t>
            </a:r>
          </a:p>
          <a:p>
            <a:endParaRPr lang="fr-CA" sz="1100" baseline="0" dirty="0" smtClean="0"/>
          </a:p>
          <a:p>
            <a:r>
              <a:rPr lang="fr-CA" sz="1100" baseline="0" dirty="0" smtClean="0"/>
              <a:t>Les questions ou les tâches ne dépendent pas les unes des autres, c’est-à-dire que la réponse à une question ne dépend pas de la réponse à une autre question. Elles sont indépendantes les unes des autres. En général, on part de la question la plus facile pour aller jusqu’à la plus difficile. C’est le principe de l’échafaudage : vous poussez tranquillement les gens à passer d’une zone de confort dans laquelle ils ont des connaissances vers une zone où ils n’en ont pas.</a:t>
            </a:r>
          </a:p>
          <a:p>
            <a:endParaRPr lang="fr-CA" sz="1100" baseline="0" dirty="0" smtClean="0"/>
          </a:p>
          <a:p>
            <a:r>
              <a:rPr lang="fr-CA" sz="1100" baseline="0" dirty="0" smtClean="0"/>
              <a:t>Jane :</a:t>
            </a:r>
          </a:p>
          <a:p>
            <a:r>
              <a:rPr lang="fr-CA" sz="1100" baseline="0" dirty="0" smtClean="0"/>
              <a:t>C’est à ce moment que les gens vont commencer à parler des tâches culminantes. Les tâches culminantes ont été développées selon le cadre du CLAO – elles ne suivent pas cette procédure, car lorsqu’on parle des tâches culminantes, il faut avoir répondu correctement à une question avant de pouvoir passer à la suivante (enfin, c’est ce que je crois). Donc les tâches culminantes se distinguent de ce que nous faisons ici. </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8</a:t>
            </a:fld>
            <a:endParaRPr lang="en-US" dirty="0"/>
          </a:p>
        </p:txBody>
      </p:sp>
    </p:spTree>
    <p:extLst>
      <p:ext uri="{BB962C8B-B14F-4D97-AF65-F5344CB8AC3E}">
        <p14:creationId xmlns:p14="http://schemas.microsoft.com/office/powerpoint/2010/main" val="397719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smtClean="0"/>
              <a:t>Anne :</a:t>
            </a:r>
          </a:p>
          <a:p>
            <a:r>
              <a:rPr lang="fr-CA" sz="1100" dirty="0" smtClean="0"/>
              <a:t>Les</a:t>
            </a:r>
            <a:r>
              <a:rPr lang="fr-CA" sz="1100" baseline="0" dirty="0" smtClean="0"/>
              <a:t> t</a:t>
            </a:r>
            <a:r>
              <a:rPr lang="fr-CA" sz="1100" dirty="0" smtClean="0"/>
              <a:t>âches authentiques n’ont rien à voir avec les simulations ou les mises en situation artificielles. Lorsque nous avons examiné les tâches et que nous les avons réécrites pour les tâches qui existent déjà sur le portail des tâches de QUILL (j’espère que tout le monde sait ce dont je parle – nous vous donnerons le lien plus tard), parfois les gens proposaient des choses comme « Imaginez que vous êtes… ». Ce n’est pas ce que nous recherchons ici. Nous essayons de reproduire la réalité. Nous voulons que les gens s’engouffrent dans une situation réelle et nous devons fournir le plus de contexte possible puisque nous travaillons à l’élaboration des ensembles de tâches. Aucun</a:t>
            </a:r>
            <a:r>
              <a:rPr lang="fr-CA" sz="1100" baseline="0" dirty="0" smtClean="0"/>
              <a:t> ensemble de</a:t>
            </a:r>
            <a:r>
              <a:rPr lang="fr-CA" sz="1100" dirty="0" smtClean="0"/>
              <a:t> tâches</a:t>
            </a:r>
            <a:r>
              <a:rPr lang="fr-CA" sz="1100" baseline="0" dirty="0" smtClean="0"/>
              <a:t> ne </a:t>
            </a:r>
            <a:r>
              <a:rPr lang="fr-CA" sz="1100" dirty="0" smtClean="0"/>
              <a:t>devrait commencer par « faites semblant d’être... »</a:t>
            </a:r>
            <a:endParaRPr lang="fr-CA"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9</a:t>
            </a:fld>
            <a:endParaRPr lang="en-US" dirty="0"/>
          </a:p>
        </p:txBody>
      </p:sp>
    </p:spTree>
    <p:extLst>
      <p:ext uri="{BB962C8B-B14F-4D97-AF65-F5344CB8AC3E}">
        <p14:creationId xmlns:p14="http://schemas.microsoft.com/office/powerpoint/2010/main" val="352976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BBF3DDD5-BBA9-F04C-810A-24BB4EB2F91B}"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6" name="Rectangle 9"/>
          <p:cNvSpPr>
            <a:spLocks noGrp="1" noChangeArrowheads="1"/>
          </p:cNvSpPr>
          <p:nvPr>
            <p:ph type="sldNum" sz="quarter" idx="12"/>
          </p:nvPr>
        </p:nvSpPr>
        <p:spPr>
          <a:ln/>
        </p:spPr>
        <p:txBody>
          <a:bodyPr/>
          <a:lstStyle>
            <a:lvl1pPr>
              <a:defRPr/>
            </a:lvl1pPr>
          </a:lstStyle>
          <a:p>
            <a:fld id="{ABBB3D92-9456-456B-A986-05A5FDADBBC8}" type="slidenum">
              <a:rPr lang="en-US"/>
              <a:pPr/>
              <a:t>‹#›</a:t>
            </a:fld>
            <a:endParaRPr lang="en-US" dirty="0"/>
          </a:p>
        </p:txBody>
      </p:sp>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7548D55E-CA3E-5C49-9A40-455444E8F69B}"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6" name="Rectangle 9"/>
          <p:cNvSpPr>
            <a:spLocks noGrp="1" noChangeArrowheads="1"/>
          </p:cNvSpPr>
          <p:nvPr>
            <p:ph type="sldNum" sz="quarter" idx="12"/>
          </p:nvPr>
        </p:nvSpPr>
        <p:spPr>
          <a:ln/>
        </p:spPr>
        <p:txBody>
          <a:bodyPr/>
          <a:lstStyle>
            <a:lvl1pPr>
              <a:defRPr/>
            </a:lvl1pPr>
          </a:lstStyle>
          <a:p>
            <a:fld id="{0B9A3DE2-15C5-4D0E-863F-203C295BD5C6}" type="slidenum">
              <a:rPr lang="en-US"/>
              <a:pPr/>
              <a:t>‹#›</a:t>
            </a:fld>
            <a:endParaRPr lang="en-US" dirty="0"/>
          </a:p>
        </p:txBody>
      </p:sp>
    </p:spTree>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fld id="{6594DD0F-C5B2-D24B-95C8-97DD6358E200}" type="datetime1">
              <a:rPr lang="en-CA" smtClean="0"/>
              <a:t>2014-03-20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587AA9BE-F292-43E3-8AC3-0B912049C27D}"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fld id="{6EEF4DFD-6B0D-A645-8FED-7E91CD270319}" type="datetime1">
              <a:rPr lang="en-CA" smtClean="0"/>
              <a:t>2014-03-20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9C6CD4FC-9DFC-48FE-9E81-1DCDCD841B74}"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540146C-AD33-D24C-9307-AB034C3436AB}" type="datetime1">
              <a:rPr lang="en-CA" smtClean="0"/>
              <a:t>2014-03-20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D26F15F5-2CD2-4465-99D3-725B7DA3BCEE}"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fld id="{CCE6A157-9649-6D41-9C86-037189C7DA5B}" type="datetime1">
              <a:rPr lang="en-CA" smtClean="0"/>
              <a:t>2014-03-20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30367D05-A1F7-487F-8DD4-8A8FF309E561}"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fld id="{03BB3312-36DE-BA41-82DB-21EBA73CFAA4}" type="datetime1">
              <a:rPr lang="en-CA" smtClean="0"/>
              <a:t>2014-03-20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315370DB-9EAB-4599-B671-E49C3BD40A7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fld id="{49ECD319-7203-E740-9F92-CAB4FA61F296}" type="datetime1">
              <a:rPr lang="en-CA" smtClean="0"/>
              <a:t>2014-03-20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8CB96004-6A4C-4921-9B97-063EDEF9EA88}"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6258684-D0D3-9744-B54F-33A38DA910A7}" type="datetime1">
              <a:rPr lang="en-CA" smtClean="0"/>
              <a:t>2014-03-20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339AB46C-1900-427C-AFA1-A3BEE474BEB9}"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B6DB48A-5D32-0C4E-ADB9-58F4FC436ADA}" type="datetime1">
              <a:rPr lang="en-CA" smtClean="0"/>
              <a:t>2014-03-20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0F78F85A-FDC0-45D7-A67E-D564E10CFAEA}"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2B01F0E-051F-B848-997E-312C72CCEA19}" type="datetime1">
              <a:rPr lang="en-CA" smtClean="0"/>
              <a:t>2014-03-20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4E3E6FB2-07DD-45F7-BDC1-385A03F1283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fld id="{B052D59F-D7AD-E640-9C69-E66493305D27}"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6" name="Rectangle 9"/>
          <p:cNvSpPr>
            <a:spLocks noGrp="1" noChangeArrowheads="1"/>
          </p:cNvSpPr>
          <p:nvPr>
            <p:ph type="sldNum" sz="quarter" idx="12"/>
          </p:nvPr>
        </p:nvSpPr>
        <p:spPr>
          <a:ln/>
        </p:spPr>
        <p:txBody>
          <a:bodyPr/>
          <a:lstStyle>
            <a:lvl1pPr>
              <a:defRPr/>
            </a:lvl1pPr>
          </a:lstStyle>
          <a:p>
            <a:fld id="{5C2032D2-2923-4124-80C2-0C1AAD611332}" type="slidenum">
              <a:rPr lang="en-US"/>
              <a:pPr/>
              <a:t>‹#›</a:t>
            </a:fld>
            <a:endParaRPr lang="en-US" dirty="0"/>
          </a:p>
        </p:txBody>
      </p:sp>
    </p:spTree>
  </p:cSld>
  <p:clrMapOvr>
    <a:masterClrMapping/>
  </p:clrMapOvr>
  <p:transition xmlns:p14="http://schemas.microsoft.com/office/powerpoint/2010/mai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fld id="{28DC071C-B44C-7141-882A-AE3DC680A2FD}" type="datetime1">
              <a:rPr lang="en-CA" smtClean="0"/>
              <a:t>2014-03-20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4600DC20-8960-4D14-AF91-D7829D907CA7}"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fld id="{770A5F61-69D4-2F4C-8874-EA0DE03114F4}" type="datetime1">
              <a:rPr lang="en-CA" smtClean="0"/>
              <a:t>2014-03-20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557CBA2B-C774-400F-9A70-6B2CA502D28D}"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lvl1pPr>
              <a:defRPr>
                <a:latin typeface="Calibri"/>
              </a:defRPr>
            </a:lvl1pPr>
          </a:lstStyle>
          <a:p>
            <a:fld id="{E58CC726-0830-B141-B84E-16694BB1BC18}" type="datetime1">
              <a:rPr lang="en-CA" smtClean="0"/>
              <a:t>2014-03-20</a:t>
            </a:fld>
            <a:endParaRPr lang="en-CA" dirty="0"/>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al 2014</a:t>
            </a:r>
            <a:endParaRPr lang="en-CA" dirty="0"/>
          </a:p>
        </p:txBody>
      </p:sp>
      <p:sp>
        <p:nvSpPr>
          <p:cNvPr id="6" name="Slide Number Placeholder 5"/>
          <p:cNvSpPr>
            <a:spLocks noGrp="1"/>
          </p:cNvSpPr>
          <p:nvPr>
            <p:ph type="sldNum" sz="quarter" idx="12"/>
          </p:nvPr>
        </p:nvSpPr>
        <p:spPr/>
        <p:txBody>
          <a:bodyPr/>
          <a:lstStyle/>
          <a:p>
            <a:fld id="{880AF810-D3B6-408D-87A2-05FAECD10E21}" type="slidenum">
              <a:rPr lang="en-CA" smtClean="0"/>
              <a:pPr/>
              <a:t>‹#›</a:t>
            </a:fld>
            <a:endParaRPr lang="en-C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lvl1pPr>
              <a:defRPr>
                <a:latin typeface="Calibri"/>
              </a:defRPr>
            </a:lvl1pPr>
          </a:lstStyle>
          <a:p>
            <a:fld id="{F6A40EEA-99A1-C84D-B44A-19B9D2AC4031}" type="datetime1">
              <a:rPr lang="en-CA" smtClean="0"/>
              <a:t>2014-03-20</a:t>
            </a:fld>
            <a:endParaRPr lang="en-CA" dirty="0"/>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al 2014</a:t>
            </a:r>
            <a:endParaRPr lang="en-CA" dirty="0"/>
          </a:p>
        </p:txBody>
      </p:sp>
      <p:sp>
        <p:nvSpPr>
          <p:cNvPr id="6" name="Slide Number Placeholder 5"/>
          <p:cNvSpPr>
            <a:spLocks noGrp="1"/>
          </p:cNvSpPr>
          <p:nvPr>
            <p:ph type="sldNum" sz="quarter" idx="12"/>
          </p:nvPr>
        </p:nvSpPr>
        <p:spPr/>
        <p:txBody>
          <a:bodyPr/>
          <a:lstStyle/>
          <a:p>
            <a:fld id="{08F8F7CA-D7B4-45DD-B60C-AE3E2DFF5FA0}" type="slidenum">
              <a:rPr lang="en-CA" smtClean="0"/>
              <a:pPr/>
              <a:t>‹#›</a:t>
            </a:fld>
            <a:endParaRPr lang="en-C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F7D6DF70-1921-4B4B-9997-596B378C8625}"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Footer Placeholder 4"/>
          <p:cNvSpPr>
            <a:spLocks noGrp="1"/>
          </p:cNvSpPr>
          <p:nvPr>
            <p:ph type="ftr" sz="quarter" idx="11"/>
          </p:nvPr>
        </p:nvSpPr>
        <p:spPr/>
        <p:txBody>
          <a:bodyPr/>
          <a:lstStyle/>
          <a:p>
            <a:pPr>
              <a:defRPr/>
            </a:pPr>
            <a:r>
              <a:rPr lang="en-US" dirty="0" smtClean="0"/>
              <a:t>Ramsay/</a:t>
            </a:r>
            <a:r>
              <a:rPr lang="en-US" dirty="0" err="1" smtClean="0"/>
              <a:t>Tuer</a:t>
            </a:r>
            <a:r>
              <a:rPr lang="en-US" dirty="0" smtClean="0"/>
              <a:t> et al 2014</a:t>
            </a:r>
            <a:endParaRPr lang="en-US" dirty="0"/>
          </a:p>
        </p:txBody>
      </p:sp>
      <p:sp>
        <p:nvSpPr>
          <p:cNvPr id="6" name="Slide Number Placeholder 5"/>
          <p:cNvSpPr>
            <a:spLocks noGrp="1"/>
          </p:cNvSpPr>
          <p:nvPr>
            <p:ph type="sldNum" sz="quarter" idx="12"/>
          </p:nvPr>
        </p:nvSpPr>
        <p:spPr/>
        <p:txBody>
          <a:bodyPr/>
          <a:lstStyle/>
          <a:p>
            <a:fld id="{122FD84F-3873-4A7A-B4BC-F6CC729A64B1}"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atin typeface="Calibri"/>
              </a:defRPr>
            </a:lvl1pPr>
          </a:lstStyle>
          <a:p>
            <a:fld id="{B192656B-9ECA-9A46-8718-F779871BE076}" type="datetime1">
              <a:rPr lang="en-CA" smtClean="0"/>
              <a:t>2014-03-20</a:t>
            </a:fld>
            <a:endParaRPr lang="en-CA" dirty="0"/>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al 2014</a:t>
            </a:r>
            <a:endParaRPr lang="en-CA" dirty="0"/>
          </a:p>
        </p:txBody>
      </p:sp>
      <p:sp>
        <p:nvSpPr>
          <p:cNvPr id="6" name="Slide Number Placeholder 5"/>
          <p:cNvSpPr>
            <a:spLocks noGrp="1"/>
          </p:cNvSpPr>
          <p:nvPr>
            <p:ph type="sldNum" sz="quarter" idx="12"/>
          </p:nvPr>
        </p:nvSpPr>
        <p:spPr/>
        <p:txBody>
          <a:bodyPr/>
          <a:lstStyle/>
          <a:p>
            <a:fld id="{FD452BD4-CCFF-4AF1-AF70-0A9C196F6239}" type="slidenum">
              <a:rPr lang="en-CA" smtClean="0"/>
              <a:pPr/>
              <a:t>‹#›</a:t>
            </a:fld>
            <a:endParaRPr lang="en-CA"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lvl1pPr>
              <a:defRPr>
                <a:latin typeface="Calibri"/>
              </a:defRPr>
            </a:lvl1pPr>
          </a:lstStyle>
          <a:p>
            <a:fld id="{0FB978FE-62B5-4140-99DE-41A0B257167C}" type="datetime1">
              <a:rPr lang="en-CA" smtClean="0"/>
              <a:t>2014-03-20</a:t>
            </a:fld>
            <a:endParaRPr lang="en-CA" dirty="0"/>
          </a:p>
        </p:txBody>
      </p:sp>
      <p:sp>
        <p:nvSpPr>
          <p:cNvPr id="6" name="Footer Placeholder 5"/>
          <p:cNvSpPr>
            <a:spLocks noGrp="1"/>
          </p:cNvSpPr>
          <p:nvPr>
            <p:ph type="ftr" sz="quarter" idx="11"/>
          </p:nvPr>
        </p:nvSpPr>
        <p:spPr/>
        <p:txBody>
          <a:bodyPr/>
          <a:lstStyle/>
          <a:p>
            <a:pPr>
              <a:defRPr/>
            </a:pPr>
            <a:r>
              <a:rPr lang="en-CA" dirty="0" smtClean="0"/>
              <a:t>Ramsay/</a:t>
            </a:r>
            <a:r>
              <a:rPr lang="en-CA" dirty="0" err="1" smtClean="0"/>
              <a:t>Tuer</a:t>
            </a:r>
            <a:r>
              <a:rPr lang="en-CA" dirty="0" smtClean="0"/>
              <a:t> et al 2014</a:t>
            </a:r>
            <a:endParaRPr lang="en-CA" dirty="0"/>
          </a:p>
        </p:txBody>
      </p:sp>
      <p:sp>
        <p:nvSpPr>
          <p:cNvPr id="7" name="Slide Number Placeholder 6"/>
          <p:cNvSpPr>
            <a:spLocks noGrp="1"/>
          </p:cNvSpPr>
          <p:nvPr>
            <p:ph type="sldNum" sz="quarter" idx="12"/>
          </p:nvPr>
        </p:nvSpPr>
        <p:spPr/>
        <p:txBody>
          <a:bodyPr/>
          <a:lstStyle/>
          <a:p>
            <a:fld id="{0590A565-949F-4D5A-A0C0-847087B43A26}" type="slidenum">
              <a:rPr lang="en-CA" smtClean="0"/>
              <a:pPr/>
              <a:t>‹#›</a:t>
            </a:fld>
            <a:endParaRPr lang="en-CA"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lvl1pPr>
              <a:defRPr>
                <a:latin typeface="Calibri"/>
              </a:defRPr>
            </a:lvl1pPr>
          </a:lstStyle>
          <a:p>
            <a:fld id="{4F17983E-8419-4540-B8EE-986BE6D76F82}" type="datetime1">
              <a:rPr lang="en-CA" smtClean="0"/>
              <a:t>2014-03-20</a:t>
            </a:fld>
            <a:endParaRPr lang="en-CA" dirty="0"/>
          </a:p>
        </p:txBody>
      </p:sp>
      <p:sp>
        <p:nvSpPr>
          <p:cNvPr id="8" name="Footer Placeholder 7"/>
          <p:cNvSpPr>
            <a:spLocks noGrp="1"/>
          </p:cNvSpPr>
          <p:nvPr>
            <p:ph type="ftr" sz="quarter" idx="11"/>
          </p:nvPr>
        </p:nvSpPr>
        <p:spPr/>
        <p:txBody>
          <a:bodyPr/>
          <a:lstStyle/>
          <a:p>
            <a:pPr>
              <a:defRPr/>
            </a:pPr>
            <a:r>
              <a:rPr lang="en-CA" dirty="0" smtClean="0"/>
              <a:t>Ramsay/</a:t>
            </a:r>
            <a:r>
              <a:rPr lang="en-CA" dirty="0" err="1" smtClean="0"/>
              <a:t>Tuer</a:t>
            </a:r>
            <a:r>
              <a:rPr lang="en-CA" dirty="0" smtClean="0"/>
              <a:t> et al 2014</a:t>
            </a:r>
            <a:endParaRPr lang="en-CA" dirty="0"/>
          </a:p>
        </p:txBody>
      </p:sp>
      <p:sp>
        <p:nvSpPr>
          <p:cNvPr id="9" name="Slide Number Placeholder 8"/>
          <p:cNvSpPr>
            <a:spLocks noGrp="1"/>
          </p:cNvSpPr>
          <p:nvPr>
            <p:ph type="sldNum" sz="quarter" idx="12"/>
          </p:nvPr>
        </p:nvSpPr>
        <p:spPr/>
        <p:txBody>
          <a:bodyPr/>
          <a:lstStyle/>
          <a:p>
            <a:fld id="{F27A285C-42A8-44BF-9070-C44F377E1D1E}" type="slidenum">
              <a:rPr lang="en-CA" smtClean="0"/>
              <a:pPr/>
              <a:t>‹#›</a:t>
            </a:fld>
            <a:endParaRPr lang="en-CA"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lvl1pPr>
              <a:defRPr>
                <a:latin typeface="Calibri"/>
              </a:defRPr>
            </a:lvl1pPr>
          </a:lstStyle>
          <a:p>
            <a:fld id="{CEA33142-207A-0C4D-9142-C1B4752C6AF1}" type="datetime1">
              <a:rPr lang="en-CA" smtClean="0"/>
              <a:t>2014-03-20</a:t>
            </a:fld>
            <a:endParaRPr lang="en-CA" dirty="0"/>
          </a:p>
        </p:txBody>
      </p:sp>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al 2014</a:t>
            </a:r>
            <a:endParaRPr lang="en-CA" dirty="0"/>
          </a:p>
        </p:txBody>
      </p:sp>
      <p:sp>
        <p:nvSpPr>
          <p:cNvPr id="5" name="Slide Number Placeholder 4"/>
          <p:cNvSpPr>
            <a:spLocks noGrp="1"/>
          </p:cNvSpPr>
          <p:nvPr>
            <p:ph type="sldNum" sz="quarter" idx="12"/>
          </p:nvPr>
        </p:nvSpPr>
        <p:spPr/>
        <p:txBody>
          <a:bodyPr/>
          <a:lstStyle/>
          <a:p>
            <a:fld id="{03CC47C0-710F-4102-93F3-3EA852175FA5}" type="slidenum">
              <a:rPr lang="en-CA" smtClean="0"/>
              <a:pPr/>
              <a:t>‹#›</a:t>
            </a:fld>
            <a:endParaRPr lang="en-CA"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a:defRPr>
            </a:lvl1pPr>
          </a:lstStyle>
          <a:p>
            <a:fld id="{DA824870-09CC-864A-B52B-A4217661E457}" type="datetime1">
              <a:rPr lang="en-CA" smtClean="0"/>
              <a:t>2014-03-20</a:t>
            </a:fld>
            <a:endParaRPr lang="en-CA"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al 2014</a:t>
            </a:r>
            <a:endParaRPr lang="en-CA" dirty="0"/>
          </a:p>
        </p:txBody>
      </p:sp>
      <p:sp>
        <p:nvSpPr>
          <p:cNvPr id="4" name="Slide Number Placeholder 3"/>
          <p:cNvSpPr>
            <a:spLocks noGrp="1"/>
          </p:cNvSpPr>
          <p:nvPr>
            <p:ph type="sldNum" sz="quarter" idx="12"/>
          </p:nvPr>
        </p:nvSpPr>
        <p:spPr/>
        <p:txBody>
          <a:bodyPr/>
          <a:lstStyle/>
          <a:p>
            <a:fld id="{812CBFFD-8C11-4504-A23B-993D69A44123}"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fld id="{B4696611-8141-A648-9156-B3CC774E4A61}"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7" name="Rectangle 9"/>
          <p:cNvSpPr>
            <a:spLocks noGrp="1" noChangeArrowheads="1"/>
          </p:cNvSpPr>
          <p:nvPr>
            <p:ph type="sldNum" sz="quarter" idx="12"/>
          </p:nvPr>
        </p:nvSpPr>
        <p:spPr>
          <a:ln/>
        </p:spPr>
        <p:txBody>
          <a:bodyPr/>
          <a:lstStyle>
            <a:lvl1pPr>
              <a:defRPr/>
            </a:lvl1pPr>
          </a:lstStyle>
          <a:p>
            <a:fld id="{F5613C64-9EBF-470A-AB5D-0B396B31EAA5}" type="slidenum">
              <a:rPr lang="en-US"/>
              <a:pPr/>
              <a:t>‹#›</a:t>
            </a:fld>
            <a:endParaRPr lang="en-US" dirty="0"/>
          </a:p>
        </p:txBody>
      </p:sp>
    </p:spTree>
  </p:cSld>
  <p:clrMapOvr>
    <a:masterClrMapping/>
  </p:clrMapOvr>
  <p:transition xmlns:p14="http://schemas.microsoft.com/office/powerpoint/2010/mai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atin typeface="Calibri"/>
              </a:defRPr>
            </a:lvl1pPr>
          </a:lstStyle>
          <a:p>
            <a:fld id="{02ADDFAF-F27E-E04E-B4B7-9DE326714FC8}" type="datetime1">
              <a:rPr lang="en-CA" smtClean="0"/>
              <a:t>2014-03-20</a:t>
            </a:fld>
            <a:endParaRPr lang="en-CA" dirty="0"/>
          </a:p>
        </p:txBody>
      </p:sp>
      <p:sp>
        <p:nvSpPr>
          <p:cNvPr id="6" name="Footer Placeholder 5"/>
          <p:cNvSpPr>
            <a:spLocks noGrp="1"/>
          </p:cNvSpPr>
          <p:nvPr>
            <p:ph type="ftr" sz="quarter" idx="11"/>
          </p:nvPr>
        </p:nvSpPr>
        <p:spPr/>
        <p:txBody>
          <a:bodyPr/>
          <a:lstStyle/>
          <a:p>
            <a:pPr>
              <a:defRPr/>
            </a:pPr>
            <a:r>
              <a:rPr lang="en-CA" dirty="0" smtClean="0"/>
              <a:t>Ramsay/</a:t>
            </a:r>
            <a:r>
              <a:rPr lang="en-CA" dirty="0" err="1" smtClean="0"/>
              <a:t>Tuer</a:t>
            </a:r>
            <a:r>
              <a:rPr lang="en-CA" dirty="0" smtClean="0"/>
              <a:t> et al 2014</a:t>
            </a:r>
            <a:endParaRPr lang="en-CA" dirty="0"/>
          </a:p>
        </p:txBody>
      </p:sp>
      <p:sp>
        <p:nvSpPr>
          <p:cNvPr id="7" name="Slide Number Placeholder 6"/>
          <p:cNvSpPr>
            <a:spLocks noGrp="1"/>
          </p:cNvSpPr>
          <p:nvPr>
            <p:ph type="sldNum" sz="quarter" idx="12"/>
          </p:nvPr>
        </p:nvSpPr>
        <p:spPr/>
        <p:txBody>
          <a:bodyPr/>
          <a:lstStyle/>
          <a:p>
            <a:fld id="{EA2CAA79-8D13-4992-8FB6-9FE56F689283}" type="slidenum">
              <a:rPr lang="en-CA" smtClean="0"/>
              <a:pPr/>
              <a:t>‹#›</a:t>
            </a:fld>
            <a:endParaRPr lang="en-CA"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atin typeface="Calibri"/>
              </a:defRPr>
            </a:lvl1pPr>
          </a:lstStyle>
          <a:p>
            <a:fld id="{D4F9351E-5E74-4243-90ED-8E5B0DC0DA48}" type="datetime1">
              <a:rPr lang="en-CA" smtClean="0"/>
              <a:t>2014-03-20</a:t>
            </a:fld>
            <a:endParaRPr lang="en-CA" dirty="0"/>
          </a:p>
        </p:txBody>
      </p:sp>
      <p:sp>
        <p:nvSpPr>
          <p:cNvPr id="6" name="Footer Placeholder 5"/>
          <p:cNvSpPr>
            <a:spLocks noGrp="1"/>
          </p:cNvSpPr>
          <p:nvPr>
            <p:ph type="ftr" sz="quarter" idx="11"/>
          </p:nvPr>
        </p:nvSpPr>
        <p:spPr/>
        <p:txBody>
          <a:bodyPr/>
          <a:lstStyle/>
          <a:p>
            <a:pPr>
              <a:defRPr/>
            </a:pPr>
            <a:r>
              <a:rPr lang="en-CA" dirty="0" smtClean="0"/>
              <a:t>Ramsay/</a:t>
            </a:r>
            <a:r>
              <a:rPr lang="en-CA" dirty="0" err="1" smtClean="0"/>
              <a:t>Tuer</a:t>
            </a:r>
            <a:r>
              <a:rPr lang="en-CA" dirty="0" smtClean="0"/>
              <a:t> et al 2014</a:t>
            </a:r>
            <a:endParaRPr lang="en-CA" dirty="0"/>
          </a:p>
        </p:txBody>
      </p:sp>
      <p:sp>
        <p:nvSpPr>
          <p:cNvPr id="7" name="Slide Number Placeholder 6"/>
          <p:cNvSpPr>
            <a:spLocks noGrp="1"/>
          </p:cNvSpPr>
          <p:nvPr>
            <p:ph type="sldNum" sz="quarter" idx="12"/>
          </p:nvPr>
        </p:nvSpPr>
        <p:spPr/>
        <p:txBody>
          <a:bodyPr/>
          <a:lstStyle/>
          <a:p>
            <a:fld id="{8A6CEE21-4970-440F-B822-EFD014E675B1}" type="slidenum">
              <a:rPr lang="en-CA" smtClean="0"/>
              <a:pPr/>
              <a:t>‹#›</a:t>
            </a:fld>
            <a:endParaRPr lang="en-CA"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lvl1pPr>
              <a:defRPr>
                <a:latin typeface="Calibri"/>
              </a:defRPr>
            </a:lvl1pPr>
          </a:lstStyle>
          <a:p>
            <a:fld id="{EB20108B-FFFE-F349-88D8-03B0B25BBF92}" type="datetime1">
              <a:rPr lang="en-CA" smtClean="0"/>
              <a:t>2014-03-20</a:t>
            </a:fld>
            <a:endParaRPr lang="en-CA" dirty="0"/>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al 2014</a:t>
            </a:r>
            <a:endParaRPr lang="en-CA" dirty="0"/>
          </a:p>
        </p:txBody>
      </p:sp>
      <p:sp>
        <p:nvSpPr>
          <p:cNvPr id="6" name="Slide Number Placeholder 5"/>
          <p:cNvSpPr>
            <a:spLocks noGrp="1"/>
          </p:cNvSpPr>
          <p:nvPr>
            <p:ph type="sldNum" sz="quarter" idx="12"/>
          </p:nvPr>
        </p:nvSpPr>
        <p:spPr/>
        <p:txBody>
          <a:bodyPr/>
          <a:lstStyle/>
          <a:p>
            <a:fld id="{D7D86C79-8E96-44A8-9135-3662738EED39}" type="slidenum">
              <a:rPr lang="en-CA" smtClean="0"/>
              <a:pPr/>
              <a:t>‹#›</a:t>
            </a:fld>
            <a:endParaRPr lang="en-CA"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lvl1pPr>
              <a:defRPr>
                <a:latin typeface="Calibri"/>
              </a:defRPr>
            </a:lvl1pPr>
          </a:lstStyle>
          <a:p>
            <a:fld id="{C101E675-7F8B-6548-BA3F-47508F6323AB}" type="datetime1">
              <a:rPr lang="en-CA" smtClean="0"/>
              <a:t>2014-03-20</a:t>
            </a:fld>
            <a:endParaRPr lang="en-CA" dirty="0"/>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al 2014</a:t>
            </a:r>
            <a:endParaRPr lang="en-CA" dirty="0"/>
          </a:p>
        </p:txBody>
      </p:sp>
      <p:sp>
        <p:nvSpPr>
          <p:cNvPr id="6" name="Slide Number Placeholder 5"/>
          <p:cNvSpPr>
            <a:spLocks noGrp="1"/>
          </p:cNvSpPr>
          <p:nvPr>
            <p:ph type="sldNum" sz="quarter" idx="12"/>
          </p:nvPr>
        </p:nvSpPr>
        <p:spPr/>
        <p:txBody>
          <a:bodyPr/>
          <a:lstStyle/>
          <a:p>
            <a:fld id="{E8F795B3-B105-404E-AF4A-C9A9F9CA7D40}" type="slidenum">
              <a:rPr lang="en-CA" smtClean="0"/>
              <a:pPr/>
              <a:t>‹#›</a:t>
            </a:fld>
            <a:endParaRPr lang="en-CA"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495800"/>
          </a:xfrm>
        </p:spPr>
        <p:txBody>
          <a:bodyPr/>
          <a:lstStyle/>
          <a:p>
            <a:pPr lvl="0"/>
            <a:endParaRPr lang="en-CA" noProof="0" dirty="0" smtClean="0"/>
          </a:p>
        </p:txBody>
      </p:sp>
      <p:sp>
        <p:nvSpPr>
          <p:cNvPr id="4" name="Rectangle 19"/>
          <p:cNvSpPr>
            <a:spLocks noGrp="1" noChangeArrowheads="1"/>
          </p:cNvSpPr>
          <p:nvPr>
            <p:ph type="dt" sz="half" idx="10"/>
          </p:nvPr>
        </p:nvSpPr>
        <p:spPr/>
        <p:txBody>
          <a:bodyPr/>
          <a:lstStyle>
            <a:lvl1pPr>
              <a:defRPr>
                <a:latin typeface="Calibri"/>
              </a:defRPr>
            </a:lvl1pPr>
          </a:lstStyle>
          <a:p>
            <a:fld id="{2186D82B-FB69-714B-81A9-C0E197945F9F}" type="datetime1">
              <a:rPr lang="en-CA" smtClean="0"/>
              <a:t>2014-03-20</a:t>
            </a:fld>
            <a:endParaRPr lang="en-CA" dirty="0"/>
          </a:p>
        </p:txBody>
      </p:sp>
      <p:sp>
        <p:nvSpPr>
          <p:cNvPr id="5" name="Rectangle 20"/>
          <p:cNvSpPr>
            <a:spLocks noGrp="1" noChangeArrowheads="1"/>
          </p:cNvSpPr>
          <p:nvPr>
            <p:ph type="ftr" sz="quarter" idx="11"/>
          </p:nvPr>
        </p:nvSpPr>
        <p:spPr>
          <a:xfrm>
            <a:off x="3124200" y="6248400"/>
            <a:ext cx="2895600" cy="457200"/>
          </a:xfrm>
          <a:prstGeom prst="rect">
            <a:avLst/>
          </a:prstGeom>
        </p:spPr>
        <p:txBody>
          <a:bodyPr/>
          <a:lstStyle>
            <a:lvl1pPr>
              <a:defRPr>
                <a:latin typeface="Calibri"/>
                <a:ea typeface="+mn-ea"/>
                <a:cs typeface="+mn-cs"/>
              </a:defRPr>
            </a:lvl1pPr>
          </a:lstStyle>
          <a:p>
            <a:pPr>
              <a:defRPr/>
            </a:pPr>
            <a:r>
              <a:rPr lang="en-CA" dirty="0" smtClean="0"/>
              <a:t>Ramsay/</a:t>
            </a:r>
            <a:r>
              <a:rPr lang="en-CA" dirty="0" err="1" smtClean="0"/>
              <a:t>Tuer</a:t>
            </a:r>
            <a:r>
              <a:rPr lang="en-CA" dirty="0" smtClean="0"/>
              <a:t> et al 2014</a:t>
            </a:r>
            <a:endParaRPr lang="en-CA" dirty="0"/>
          </a:p>
        </p:txBody>
      </p:sp>
      <p:sp>
        <p:nvSpPr>
          <p:cNvPr id="6" name="Rectangle 21"/>
          <p:cNvSpPr>
            <a:spLocks noGrp="1" noChangeArrowheads="1"/>
          </p:cNvSpPr>
          <p:nvPr>
            <p:ph type="sldNum" sz="quarter" idx="12"/>
          </p:nvPr>
        </p:nvSpPr>
        <p:spPr/>
        <p:txBody>
          <a:bodyPr/>
          <a:lstStyle>
            <a:lvl1pPr>
              <a:defRPr/>
            </a:lvl1pPr>
          </a:lstStyle>
          <a:p>
            <a:fld id="{DB698A88-2B88-4F45-9A13-FF6C9860ED39}" type="slidenum">
              <a:rPr lang="en-CA"/>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fld id="{B3682E25-1095-404A-8E6F-E2E1C9660512}"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8"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9" name="Rectangle 9"/>
          <p:cNvSpPr>
            <a:spLocks noGrp="1" noChangeArrowheads="1"/>
          </p:cNvSpPr>
          <p:nvPr>
            <p:ph type="sldNum" sz="quarter" idx="12"/>
          </p:nvPr>
        </p:nvSpPr>
        <p:spPr>
          <a:ln/>
        </p:spPr>
        <p:txBody>
          <a:bodyPr/>
          <a:lstStyle>
            <a:lvl1pPr>
              <a:defRPr/>
            </a:lvl1pPr>
          </a:lstStyle>
          <a:p>
            <a:fld id="{9C3A1CE6-EA9E-41D6-892C-306EF7329C96}" type="slidenum">
              <a:rPr lang="en-US"/>
              <a:pPr/>
              <a:t>‹#›</a:t>
            </a:fld>
            <a:endParaRPr lang="en-US" dirty="0"/>
          </a:p>
        </p:txBody>
      </p:sp>
    </p:spTree>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fld id="{2099F561-28B6-6B49-8387-A1FFEE4CDAB1}"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5" name="Rectangle 9"/>
          <p:cNvSpPr>
            <a:spLocks noGrp="1" noChangeArrowheads="1"/>
          </p:cNvSpPr>
          <p:nvPr>
            <p:ph type="sldNum" sz="quarter" idx="12"/>
          </p:nvPr>
        </p:nvSpPr>
        <p:spPr>
          <a:ln/>
        </p:spPr>
        <p:txBody>
          <a:bodyPr/>
          <a:lstStyle>
            <a:lvl1pPr>
              <a:defRPr/>
            </a:lvl1pPr>
          </a:lstStyle>
          <a:p>
            <a:fld id="{50E645E3-91D3-4704-80E4-E2C8BDB0D3FB}" type="slidenum">
              <a:rPr lang="en-US"/>
              <a:pPr/>
              <a:t>‹#›</a:t>
            </a:fld>
            <a:endParaRPr lang="en-US" dirty="0"/>
          </a:p>
        </p:txBody>
      </p:sp>
    </p:spTree>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6A86CCE2-F6C2-8F42-B8E4-A631585CCCBC}"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3"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4" name="Rectangle 9"/>
          <p:cNvSpPr>
            <a:spLocks noGrp="1" noChangeArrowheads="1"/>
          </p:cNvSpPr>
          <p:nvPr>
            <p:ph type="sldNum" sz="quarter" idx="12"/>
          </p:nvPr>
        </p:nvSpPr>
        <p:spPr>
          <a:ln/>
        </p:spPr>
        <p:txBody>
          <a:bodyPr/>
          <a:lstStyle>
            <a:lvl1pPr>
              <a:defRPr/>
            </a:lvl1pPr>
          </a:lstStyle>
          <a:p>
            <a:fld id="{DE5363BA-E291-4884-A98F-803DD9644CDD}" type="slidenum">
              <a:rPr lang="en-US"/>
              <a:pPr/>
              <a:t>‹#›</a:t>
            </a:fld>
            <a:endParaRPr lang="en-US" dirty="0"/>
          </a:p>
        </p:txBody>
      </p:sp>
    </p:spTree>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E4170A2D-0B9D-EF40-A1A2-A818A07AA5EF}"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7" name="Rectangle 9"/>
          <p:cNvSpPr>
            <a:spLocks noGrp="1" noChangeArrowheads="1"/>
          </p:cNvSpPr>
          <p:nvPr>
            <p:ph type="sldNum" sz="quarter" idx="12"/>
          </p:nvPr>
        </p:nvSpPr>
        <p:spPr>
          <a:ln/>
        </p:spPr>
        <p:txBody>
          <a:bodyPr/>
          <a:lstStyle>
            <a:lvl1pPr>
              <a:defRPr/>
            </a:lvl1pPr>
          </a:lstStyle>
          <a:p>
            <a:fld id="{7C478D05-1A0C-41D2-8C61-26006AF6C5D7}" type="slidenum">
              <a:rPr lang="en-US"/>
              <a:pPr/>
              <a:t>‹#›</a:t>
            </a:fld>
            <a:endParaRPr lang="en-US" dirty="0"/>
          </a:p>
        </p:txBody>
      </p:sp>
    </p:spTree>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E061D38C-5505-1343-B3E0-DAA45CD22217}"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7" name="Rectangle 9"/>
          <p:cNvSpPr>
            <a:spLocks noGrp="1" noChangeArrowheads="1"/>
          </p:cNvSpPr>
          <p:nvPr>
            <p:ph type="sldNum" sz="quarter" idx="12"/>
          </p:nvPr>
        </p:nvSpPr>
        <p:spPr>
          <a:ln/>
        </p:spPr>
        <p:txBody>
          <a:bodyPr/>
          <a:lstStyle>
            <a:lvl1pPr>
              <a:defRPr/>
            </a:lvl1pPr>
          </a:lstStyle>
          <a:p>
            <a:fld id="{DBB696EA-B48E-4201-BB57-E94B4F6239AE}" type="slidenum">
              <a:rPr lang="en-US"/>
              <a:pPr/>
              <a:t>‹#›</a:t>
            </a:fld>
            <a:endParaRPr lang="en-US" dirty="0"/>
          </a:p>
        </p:txBody>
      </p:sp>
    </p:spTree>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33E7CCA1-23E8-6B45-AAD5-FBA1CDBE880E}"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al 2014</a:t>
            </a:r>
            <a:endParaRPr lang="en-US" dirty="0"/>
          </a:p>
        </p:txBody>
      </p:sp>
      <p:sp>
        <p:nvSpPr>
          <p:cNvPr id="6" name="Rectangle 9"/>
          <p:cNvSpPr>
            <a:spLocks noGrp="1" noChangeArrowheads="1"/>
          </p:cNvSpPr>
          <p:nvPr>
            <p:ph type="sldNum" sz="quarter" idx="12"/>
          </p:nvPr>
        </p:nvSpPr>
        <p:spPr>
          <a:ln/>
        </p:spPr>
        <p:txBody>
          <a:bodyPr/>
          <a:lstStyle>
            <a:lvl1pPr>
              <a:defRPr/>
            </a:lvl1pPr>
          </a:lstStyle>
          <a:p>
            <a:fld id="{03EAF525-457E-40A9-B13E-7A42A737A9BB}" type="slidenum">
              <a:rPr lang="en-US"/>
              <a:pPr/>
              <a:t>‹#›</a:t>
            </a:fld>
            <a:endParaRPr lang="en-US" dirty="0"/>
          </a:p>
        </p:txBody>
      </p: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144387"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en-US" dirty="0">
                <a:latin typeface="Calibri"/>
                <a:ea typeface="+mn-ea"/>
              </a:endParaRPr>
            </a:p>
          </p:txBody>
        </p:sp>
        <p:pic>
          <p:nvPicPr>
            <p:cNvPr id="1033" name="Picture 4" descr="slidemaster_med3"/>
            <p:cNvPicPr>
              <a:picLocks noChangeAspect="1" noChangeArrowheads="1"/>
            </p:cNvPicPr>
            <p:nvPr/>
          </p:nvPicPr>
          <p:blipFill>
            <a:blip r:embed="rId12" cstate="print"/>
            <a:srcRect/>
            <a:stretch>
              <a:fillRect/>
            </a:stretch>
          </p:blipFill>
          <p:spPr bwMode="ltGray">
            <a:xfrm>
              <a:off x="0" y="0"/>
              <a:ext cx="1348" cy="4320"/>
            </a:xfrm>
            <a:prstGeom prst="rect">
              <a:avLst/>
            </a:prstGeom>
            <a:noFill/>
            <a:ln w="9525">
              <a:noFill/>
              <a:miter lim="800000"/>
              <a:headEnd/>
              <a:tailEnd/>
            </a:ln>
          </p:spPr>
        </p:pic>
      </p:grpSp>
      <p:sp>
        <p:nvSpPr>
          <p:cNvPr id="144389"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4390"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4391"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fld id="{CCA815A5-8C69-1444-A7EA-462C7495F148}"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14439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Calibri"/>
                <a:ea typeface="+mn-ea"/>
                <a:cs typeface="+mn-cs"/>
              </a:defRPr>
            </a:lvl1pPr>
          </a:lstStyle>
          <a:p>
            <a:pPr>
              <a:defRPr/>
            </a:pPr>
            <a:r>
              <a:rPr lang="en-US" dirty="0" smtClean="0"/>
              <a:t>Ramsay/</a:t>
            </a:r>
            <a:r>
              <a:rPr lang="en-US" dirty="0" err="1" smtClean="0"/>
              <a:t>Tuer</a:t>
            </a:r>
            <a:r>
              <a:rPr lang="en-US" dirty="0" smtClean="0"/>
              <a:t> et coll. 2014</a:t>
            </a:r>
            <a:endParaRPr lang="en-US" dirty="0"/>
          </a:p>
        </p:txBody>
      </p:sp>
      <p:sp>
        <p:nvSpPr>
          <p:cNvPr id="144393"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Calibri"/>
              </a:defRPr>
            </a:lvl1pPr>
          </a:lstStyle>
          <a:p>
            <a:fld id="{122FD84F-3873-4A7A-B4BC-F6CC729A64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Lst>
  <p:transition xmlns:p14="http://schemas.microsoft.com/office/powerpoint/2010/main" spd="slow"/>
  <p:hf hdr="0" dt="0"/>
  <p:txStyles>
    <p:titleStyle>
      <a:lvl1pPr algn="ctr" rtl="0" eaLnBrk="0" fontAlgn="base" hangingPunct="0">
        <a:spcBef>
          <a:spcPct val="0"/>
        </a:spcBef>
        <a:spcAft>
          <a:spcPct val="0"/>
        </a:spcAft>
        <a:defRPr sz="3600" b="1" i="0">
          <a:solidFill>
            <a:schemeClr val="tx2"/>
          </a:solidFill>
          <a:effectLst/>
          <a:latin typeface="Calibri"/>
          <a:ea typeface="ＭＳ Ｐゴシック" pitchFamily="-111" charset="-128"/>
          <a:cs typeface="Calibri"/>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ＭＳ Ｐゴシック" pitchFamily="-111" charset="-128"/>
          <a:cs typeface="ＭＳ Ｐゴシック" pitchFamily="-111" charset="-128"/>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ＭＳ Ｐゴシック" pitchFamily="-111" charset="-128"/>
          <a:cs typeface="ＭＳ Ｐゴシック" pitchFamily="-111" charset="-128"/>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ＭＳ Ｐゴシック" pitchFamily="-111" charset="-128"/>
          <a:cs typeface="ＭＳ Ｐゴシック" pitchFamily="-111" charset="-128"/>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ＭＳ Ｐゴシック" pitchFamily="-111" charset="-128"/>
          <a:cs typeface="ＭＳ Ｐゴシック" pitchFamily="-111" charset="-128"/>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111" charset="2"/>
        <a:buChar char="n"/>
        <a:defRPr sz="2400">
          <a:solidFill>
            <a:schemeClr val="tx1"/>
          </a:solidFill>
          <a:effectLst>
            <a:outerShdw blurRad="38100" dist="38100" dir="2700000" algn="tl">
              <a:srgbClr val="C0C0C0"/>
            </a:outerShdw>
          </a:effectLst>
          <a:latin typeface="Book Antiqua" pitchFamily="18"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SzPct val="70000"/>
        <a:buFont typeface="Wingdings" pitchFamily="-111" charset="2"/>
        <a:buChar char="l"/>
        <a:defRPr sz="2400">
          <a:solidFill>
            <a:schemeClr val="tx1"/>
          </a:solidFill>
          <a:effectLst>
            <a:outerShdw blurRad="38100" dist="38100" dir="2700000" algn="tl">
              <a:srgbClr val="C0C0C0"/>
            </a:outerShdw>
          </a:effectLst>
          <a:latin typeface="Book Antiqua" pitchFamily="18" charset="0"/>
          <a:ea typeface="ＭＳ Ｐゴシック" charset="-128"/>
        </a:defRPr>
      </a:lvl2pPr>
      <a:lvl3pPr marL="1143000" indent="-228600" algn="l" rtl="0" eaLnBrk="0" fontAlgn="base" hangingPunct="0">
        <a:spcBef>
          <a:spcPct val="20000"/>
        </a:spcBef>
        <a:spcAft>
          <a:spcPct val="0"/>
        </a:spcAft>
        <a:buClr>
          <a:schemeClr val="hlink"/>
        </a:buClr>
        <a:buSzPct val="70000"/>
        <a:buFont typeface="Wingdings" pitchFamily="-111" charset="2"/>
        <a:buChar char="n"/>
        <a:defRPr sz="2400">
          <a:solidFill>
            <a:schemeClr val="tx1"/>
          </a:solidFill>
          <a:effectLst>
            <a:outerShdw blurRad="38100" dist="38100" dir="2700000" algn="tl">
              <a:srgbClr val="C0C0C0"/>
            </a:outerShdw>
          </a:effectLst>
          <a:latin typeface="Book Antiqua" pitchFamily="18" charset="0"/>
          <a:ea typeface="ＭＳ Ｐゴシック" charset="-128"/>
        </a:defRPr>
      </a:lvl3pPr>
      <a:lvl4pPr marL="1600200" indent="-228600" algn="l" rtl="0" eaLnBrk="0" fontAlgn="base" hangingPunct="0">
        <a:spcBef>
          <a:spcPct val="20000"/>
        </a:spcBef>
        <a:spcAft>
          <a:spcPct val="0"/>
        </a:spcAft>
        <a:buClr>
          <a:schemeClr val="folHlink"/>
        </a:buClr>
        <a:buSzPct val="70000"/>
        <a:buFont typeface="Wingdings" pitchFamily="-111" charset="2"/>
        <a:buChar char="l"/>
        <a:defRPr sz="2400">
          <a:solidFill>
            <a:schemeClr val="tx1"/>
          </a:solidFill>
          <a:effectLst>
            <a:outerShdw blurRad="38100" dist="38100" dir="2700000" algn="tl">
              <a:srgbClr val="C0C0C0"/>
            </a:outerShdw>
          </a:effectLst>
          <a:latin typeface="Book Antiqua" pitchFamily="18" charset="0"/>
          <a:ea typeface="ＭＳ Ｐゴシック" charset="-128"/>
        </a:defRPr>
      </a:lvl4pPr>
      <a:lvl5pPr marL="2057400" indent="-228600" algn="l" rtl="0" eaLnBrk="0" fontAlgn="base" hangingPunct="0">
        <a:spcBef>
          <a:spcPct val="20000"/>
        </a:spcBef>
        <a:spcAft>
          <a:spcPct val="0"/>
        </a:spcAft>
        <a:buClr>
          <a:schemeClr val="hlink"/>
        </a:buClr>
        <a:buSzPct val="70000"/>
        <a:buFont typeface="Wingdings" pitchFamily="-111" charset="2"/>
        <a:buChar char="n"/>
        <a:defRPr sz="2400">
          <a:solidFill>
            <a:schemeClr val="tx1"/>
          </a:solidFill>
          <a:effectLst>
            <a:outerShdw blurRad="38100" dist="38100" dir="2700000" algn="tl">
              <a:srgbClr val="C0C0C0"/>
            </a:outerShdw>
          </a:effectLst>
          <a:latin typeface="Book Antiqua" pitchFamily="18" charset="0"/>
          <a:ea typeface="ＭＳ Ｐゴシック"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Calibri"/>
              </a:defRPr>
            </a:lvl1pPr>
          </a:lstStyle>
          <a:p>
            <a:fld id="{A29B753D-6416-CB45-A312-6351563A0FBB}" type="datetime1">
              <a:rPr lang="en-CA" smtClean="0"/>
              <a:t>2014-03-20</a:t>
            </a:fld>
            <a:endParaRPr lang="en-US" dirty="0"/>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Calibri"/>
                <a:ea typeface="+mn-ea"/>
                <a:cs typeface="+mn-cs"/>
              </a:defRPr>
            </a:lvl1pPr>
          </a:lstStyle>
          <a:p>
            <a:pPr>
              <a:defRPr/>
            </a:pPr>
            <a:r>
              <a:rPr lang="en-US" dirty="0" smtClean="0"/>
              <a:t>Ramsay/</a:t>
            </a:r>
            <a:r>
              <a:rPr lang="en-US" dirty="0" err="1" smtClean="0"/>
              <a:t>Tuer</a:t>
            </a:r>
            <a:r>
              <a:rPr lang="en-US" dirty="0" smtClean="0"/>
              <a:t> et al 2014</a:t>
            </a:r>
            <a:endParaRPr lang="en-US" dirty="0"/>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Calibri"/>
              </a:defRPr>
            </a:lvl1pPr>
          </a:lstStyle>
          <a:p>
            <a:fld id="{1B4CC97A-5A37-484F-A163-3321FB9569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hdr="0" dt="0"/>
  <p:txStyles>
    <p:titleStyle>
      <a:lvl1pPr algn="ctr" rtl="0" eaLnBrk="0" fontAlgn="base" hangingPunct="0">
        <a:spcBef>
          <a:spcPct val="0"/>
        </a:spcBef>
        <a:spcAft>
          <a:spcPct val="0"/>
        </a:spcAft>
        <a:defRPr sz="4400">
          <a:solidFill>
            <a:schemeClr val="tx2"/>
          </a:solidFill>
          <a:latin typeface="Calibri"/>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charset="-128"/>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930E732-544F-F241-B08C-438402E4B060}"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latin typeface="Calibri"/>
              </a:defRPr>
            </a:lvl1pPr>
          </a:lstStyle>
          <a:p>
            <a:pPr>
              <a:defRPr/>
            </a:pPr>
            <a:r>
              <a:rPr lang="en-US" dirty="0" smtClean="0"/>
              <a:t>Ramsay/</a:t>
            </a:r>
            <a:r>
              <a:rPr lang="en-US" dirty="0" err="1" smtClean="0"/>
              <a:t>Tuer</a:t>
            </a:r>
            <a:r>
              <a:rPr lang="en-US" dirty="0" smtClean="0"/>
              <a:t> et al 2014</a:t>
            </a:r>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latin typeface="Calibri"/>
              </a:defRPr>
            </a:lvl1pPr>
          </a:lstStyle>
          <a:p>
            <a:fld id="{122FD84F-3873-4A7A-B4BC-F6CC729A64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Lst>
  <p:hf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 Id="rId3" Type="http://schemas.openxmlformats.org/officeDocument/2006/relationships/image" Target="../media/image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hyperlink" Target="http://taskbasedactivitiesforlbs.ca/fr/francophon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4.xml"/><Relationship Id="rId3" Type="http://schemas.openxmlformats.org/officeDocument/2006/relationships/image" Target="../media/image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5.xml"/><Relationship Id="rId3" Type="http://schemas.openxmlformats.org/officeDocument/2006/relationships/image" Target="../media/image1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6.xml"/><Relationship Id="rId3" Type="http://schemas.openxmlformats.org/officeDocument/2006/relationships/image" Target="../media/image1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PRLN Logo (2)"/>
          <p:cNvPicPr>
            <a:picLocks noChangeAspect="1" noChangeArrowheads="1"/>
          </p:cNvPicPr>
          <p:nvPr/>
        </p:nvPicPr>
        <p:blipFill>
          <a:blip r:embed="rId3" cstate="print"/>
          <a:srcRect/>
          <a:stretch>
            <a:fillRect/>
          </a:stretch>
        </p:blipFill>
        <p:spPr bwMode="auto">
          <a:xfrm>
            <a:off x="304800" y="4708525"/>
            <a:ext cx="2081789" cy="1997075"/>
          </a:xfrm>
          <a:prstGeom prst="rect">
            <a:avLst/>
          </a:prstGeom>
          <a:noFill/>
          <a:ln w="9525">
            <a:noFill/>
            <a:miter lim="800000"/>
            <a:headEnd/>
            <a:tailEnd/>
          </a:ln>
        </p:spPr>
      </p:pic>
      <p:sp>
        <p:nvSpPr>
          <p:cNvPr id="6" name="TextBox 5"/>
          <p:cNvSpPr txBox="1"/>
          <p:nvPr/>
        </p:nvSpPr>
        <p:spPr>
          <a:xfrm>
            <a:off x="381000" y="228600"/>
            <a:ext cx="8382000" cy="1446550"/>
          </a:xfrm>
          <a:prstGeom prst="rect">
            <a:avLst/>
          </a:prstGeom>
          <a:noFill/>
        </p:spPr>
        <p:txBody>
          <a:bodyPr>
            <a:spAutoFit/>
          </a:bodyPr>
          <a:lstStyle/>
          <a:p>
            <a:pPr algn="ctr"/>
            <a:r>
              <a:rPr lang="fr-CA" sz="4400" b="1" smtClean="0">
                <a:solidFill>
                  <a:schemeClr val="accent1"/>
                </a:solidFill>
                <a:latin typeface="Calibri"/>
              </a:rPr>
              <a:t>Développement d’activités axées sur les tâches</a:t>
            </a:r>
            <a:endParaRPr lang="fr-CA" sz="2400">
              <a:latin typeface="Calibri"/>
            </a:endParaRPr>
          </a:p>
        </p:txBody>
      </p:sp>
      <p:sp>
        <p:nvSpPr>
          <p:cNvPr id="39942" name="TextBox 6"/>
          <p:cNvSpPr txBox="1">
            <a:spLocks noChangeArrowheads="1"/>
          </p:cNvSpPr>
          <p:nvPr/>
        </p:nvSpPr>
        <p:spPr bwMode="auto">
          <a:xfrm>
            <a:off x="304800" y="1989653"/>
            <a:ext cx="8534400" cy="2277547"/>
          </a:xfrm>
          <a:prstGeom prst="rect">
            <a:avLst/>
          </a:prstGeom>
          <a:noFill/>
          <a:ln w="9525">
            <a:noFill/>
            <a:miter lim="800000"/>
            <a:headEnd/>
            <a:tailEnd/>
          </a:ln>
        </p:spPr>
        <p:txBody>
          <a:bodyPr wrap="square">
            <a:spAutoFit/>
          </a:bodyPr>
          <a:lstStyle/>
          <a:p>
            <a:pPr algn="ctr"/>
            <a:r>
              <a:rPr lang="fr-CA" sz="2800" dirty="0" smtClean="0">
                <a:latin typeface="Cambria"/>
                <a:cs typeface="Cambria"/>
              </a:rPr>
              <a:t>Développer des activités d’apprentissage axées sur les tâches authentiques pour les voies de transition </a:t>
            </a:r>
          </a:p>
          <a:p>
            <a:pPr algn="ctr"/>
            <a:r>
              <a:rPr lang="fr-CA" sz="2800" dirty="0" smtClean="0">
                <a:latin typeface="Cambria"/>
                <a:cs typeface="Cambria"/>
              </a:rPr>
              <a:t>du cadre du CLAO </a:t>
            </a:r>
          </a:p>
          <a:p>
            <a:pPr algn="ctr"/>
            <a:r>
              <a:rPr lang="fr-CA" sz="2400" dirty="0" smtClean="0">
                <a:latin typeface="Cambria"/>
                <a:cs typeface="Cambria"/>
              </a:rPr>
              <a:t>Séance 1 – Partie A et B</a:t>
            </a:r>
          </a:p>
          <a:p>
            <a:pPr algn="ctr">
              <a:spcBef>
                <a:spcPts val="1200"/>
              </a:spcBef>
            </a:pPr>
            <a:r>
              <a:rPr lang="fr-CA" sz="2400" dirty="0" smtClean="0">
                <a:latin typeface="Cambria"/>
                <a:cs typeface="Cambria"/>
              </a:rPr>
              <a:t>Printemps 2014</a:t>
            </a:r>
          </a:p>
        </p:txBody>
      </p:sp>
      <p:sp>
        <p:nvSpPr>
          <p:cNvPr id="3" name="TextBox 2"/>
          <p:cNvSpPr txBox="1"/>
          <p:nvPr/>
        </p:nvSpPr>
        <p:spPr>
          <a:xfrm>
            <a:off x="2743200" y="4800600"/>
            <a:ext cx="3733800" cy="1569660"/>
          </a:xfrm>
          <a:prstGeom prst="rect">
            <a:avLst/>
          </a:prstGeom>
          <a:noFill/>
        </p:spPr>
        <p:txBody>
          <a:bodyPr wrap="square" rtlCol="0">
            <a:spAutoFit/>
          </a:bodyPr>
          <a:lstStyle/>
          <a:p>
            <a:pPr algn="ctr"/>
            <a:r>
              <a:rPr lang="fr-CA" sz="2400" dirty="0" smtClean="0">
                <a:latin typeface="Cambria"/>
                <a:cs typeface="Cambria"/>
              </a:rPr>
              <a:t>Animé par : </a:t>
            </a:r>
          </a:p>
          <a:p>
            <a:pPr algn="ctr"/>
            <a:r>
              <a:rPr lang="fr-CA" sz="2400" dirty="0" smtClean="0">
                <a:latin typeface="Cambria"/>
                <a:cs typeface="Cambria"/>
              </a:rPr>
              <a:t>Anne Ramsay &amp; Jane Tuer</a:t>
            </a:r>
          </a:p>
          <a:p>
            <a:pPr algn="ctr"/>
            <a:r>
              <a:rPr lang="fr-CA" sz="2400" dirty="0" smtClean="0">
                <a:latin typeface="Cambria"/>
                <a:cs typeface="Cambria"/>
              </a:rPr>
              <a:t>Partenariat entre :</a:t>
            </a:r>
          </a:p>
          <a:p>
            <a:pPr algn="ctr"/>
            <a:r>
              <a:rPr lang="fr-CA" sz="2400" dirty="0" smtClean="0">
                <a:latin typeface="Cambria"/>
                <a:cs typeface="Cambria"/>
              </a:rPr>
              <a:t>QUILL &amp; PRLN</a:t>
            </a:r>
            <a:endParaRPr lang="fr-CA" sz="2400" dirty="0">
              <a:latin typeface="Cambria"/>
              <a:cs typeface="Cambria"/>
            </a:endParaRPr>
          </a:p>
        </p:txBody>
      </p:sp>
      <p:sp>
        <p:nvSpPr>
          <p:cNvPr id="5" name="Slide Number Placeholder 4"/>
          <p:cNvSpPr>
            <a:spLocks noGrp="1"/>
          </p:cNvSpPr>
          <p:nvPr>
            <p:ph type="sldNum" sz="quarter" idx="12"/>
          </p:nvPr>
        </p:nvSpPr>
        <p:spPr/>
        <p:txBody>
          <a:bodyPr/>
          <a:lstStyle/>
          <a:p>
            <a:fld id="{812CBFFD-8C11-4504-A23B-993D69A44123}" type="slidenum">
              <a:rPr lang="en-CA" smtClean="0"/>
              <a:pPr/>
              <a:t>1</a:t>
            </a:fld>
            <a:endParaRPr lang="en-CA" dirty="0"/>
          </a:p>
        </p:txBody>
      </p:sp>
      <p:pic>
        <p:nvPicPr>
          <p:cNvPr id="1026" name="Picture 2" descr="C:\Users\Debera\Dropbox\QUILL Organizational Files\Publicity and Marketing (QUILLSERV)\Logos\QUILL logo files\QLN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708525"/>
            <a:ext cx="2082799" cy="2016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7576"/>
            <a:ext cx="8915400" cy="1035424"/>
          </a:xfrm>
        </p:spPr>
        <p:txBody>
          <a:bodyPr/>
          <a:lstStyle/>
          <a:p>
            <a:r>
              <a:rPr lang="fr-CA" sz="3700" b="1" smtClean="0"/>
              <a:t>Tâches vs développement des compétences</a:t>
            </a:r>
            <a:endParaRPr lang="fr-CA" sz="3700" b="1"/>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304800" y="1600200"/>
            <a:ext cx="8686800" cy="4385816"/>
          </a:xfrm>
          <a:prstGeom prst="rect">
            <a:avLst/>
          </a:prstGeom>
          <a:noFill/>
        </p:spPr>
        <p:txBody>
          <a:bodyPr wrap="square" rtlCol="0">
            <a:spAutoFit/>
          </a:bodyPr>
          <a:lstStyle/>
          <a:p>
            <a:r>
              <a:rPr lang="fr-CA" sz="2400" dirty="0" smtClean="0">
                <a:latin typeface="+mn-lt"/>
              </a:rPr>
              <a:t>Les </a:t>
            </a:r>
            <a:r>
              <a:rPr lang="fr-CA" sz="2400" b="1" dirty="0" smtClean="0">
                <a:latin typeface="+mn-lt"/>
              </a:rPr>
              <a:t>tâches</a:t>
            </a:r>
            <a:r>
              <a:rPr lang="fr-CA" sz="2400" dirty="0" smtClean="0">
                <a:latin typeface="+mn-lt"/>
              </a:rPr>
              <a:t> mettent l’accent sur la mise en application des compétences pour répondre aux questions. C’est une occasion de démontrer les apprentissages d’une façon authentique.</a:t>
            </a:r>
          </a:p>
          <a:p>
            <a:pPr>
              <a:spcBef>
                <a:spcPts val="600"/>
              </a:spcBef>
            </a:pPr>
            <a:r>
              <a:rPr lang="fr-CA" sz="2400" dirty="0" smtClean="0">
                <a:latin typeface="+mn-lt"/>
              </a:rPr>
              <a:t>Ex. : Les questions sont fondées sur des tâches reproduites à l’aide de documents authentiques. « Le tarif des chambres sont nets des taxes. Combien de frais additionnels y a-t-il? » </a:t>
            </a:r>
          </a:p>
          <a:p>
            <a:pPr>
              <a:spcBef>
                <a:spcPts val="600"/>
              </a:spcBef>
            </a:pPr>
            <a:r>
              <a:rPr lang="fr-CA" sz="2400" dirty="0" smtClean="0">
                <a:latin typeface="+mn-lt"/>
              </a:rPr>
              <a:t>Les activités de </a:t>
            </a:r>
            <a:r>
              <a:rPr lang="fr-CA" sz="2400" b="1" dirty="0" smtClean="0">
                <a:latin typeface="+mn-lt"/>
              </a:rPr>
              <a:t>développement des compétences </a:t>
            </a:r>
            <a:r>
              <a:rPr lang="fr-CA" sz="2400" dirty="0" smtClean="0">
                <a:latin typeface="+mn-lt"/>
              </a:rPr>
              <a:t>misent sur des compétences distinctes et ne sont généralement pas fondées sur des situations authentiques. Elles permettent plutôt de travailler la compétence. </a:t>
            </a:r>
          </a:p>
          <a:p>
            <a:pPr>
              <a:spcBef>
                <a:spcPts val="600"/>
              </a:spcBef>
            </a:pPr>
            <a:r>
              <a:rPr lang="fr-CA" sz="2400" dirty="0" smtClean="0">
                <a:latin typeface="+mn-lt"/>
              </a:rPr>
              <a:t>Ex. : Dictées ou problèmes mathématiques</a:t>
            </a:r>
          </a:p>
        </p:txBody>
      </p:sp>
      <p:sp>
        <p:nvSpPr>
          <p:cNvPr id="5" name="Slide Number Placeholder 4"/>
          <p:cNvSpPr>
            <a:spLocks noGrp="1"/>
          </p:cNvSpPr>
          <p:nvPr>
            <p:ph type="sldNum" sz="quarter" idx="12"/>
          </p:nvPr>
        </p:nvSpPr>
        <p:spPr/>
        <p:txBody>
          <a:bodyPr/>
          <a:lstStyle/>
          <a:p>
            <a:fld id="{03CC47C0-710F-4102-93F3-3EA852175FA5}" type="slidenum">
              <a:rPr lang="en-CA" sz="1200" smtClean="0"/>
              <a:pPr/>
              <a:t>10</a:t>
            </a:fld>
            <a:endParaRPr lang="en-CA" sz="1200" dirty="0"/>
          </a:p>
        </p:txBody>
      </p:sp>
      <p:sp>
        <p:nvSpPr>
          <p:cNvPr id="7" name="TextBox 5"/>
          <p:cNvSpPr txBox="1"/>
          <p:nvPr/>
        </p:nvSpPr>
        <p:spPr>
          <a:xfrm>
            <a:off x="1600200" y="6019800"/>
            <a:ext cx="5638800" cy="369332"/>
          </a:xfrm>
          <a:prstGeom prst="rect">
            <a:avLst/>
          </a:prstGeom>
          <a:noFill/>
        </p:spPr>
        <p:txBody>
          <a:bodyPr wrap="square" rtlCol="0">
            <a:spAutoFit/>
          </a:bodyPr>
          <a:lstStyle/>
          <a:p>
            <a:pPr algn="ctr"/>
            <a:r>
              <a:rPr lang="fr-CA" b="1" dirty="0" smtClean="0">
                <a:latin typeface="+mn-lt"/>
              </a:rPr>
              <a:t>*Veuillez consulter la page 5 du </a:t>
            </a:r>
            <a:r>
              <a:rPr lang="fr-CA" b="1" i="1" dirty="0" smtClean="0">
                <a:latin typeface="+mn-lt"/>
              </a:rPr>
              <a:t>Guide du formateur</a:t>
            </a:r>
            <a:r>
              <a:rPr lang="fr-CA" b="1" dirty="0" smtClean="0">
                <a:latin typeface="+mn-lt"/>
              </a:rPr>
              <a:t>.</a:t>
            </a:r>
            <a:endParaRPr lang="fr-CA" b="1" i="1" dirty="0">
              <a:latin typeface="+mn-lt"/>
            </a:endParaRPr>
          </a:p>
        </p:txBody>
      </p:sp>
    </p:spTree>
    <p:extLst>
      <p:ext uri="{BB962C8B-B14F-4D97-AF65-F5344CB8AC3E}">
        <p14:creationId xmlns:p14="http://schemas.microsoft.com/office/powerpoint/2010/main" val="23428521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Adapter la tâche!</a:t>
            </a:r>
            <a:endParaRPr lang="fr-CA"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Slide Number Placeholder 3"/>
          <p:cNvSpPr>
            <a:spLocks noGrp="1"/>
          </p:cNvSpPr>
          <p:nvPr>
            <p:ph type="sldNum" sz="quarter" idx="12"/>
          </p:nvPr>
        </p:nvSpPr>
        <p:spPr/>
        <p:txBody>
          <a:bodyPr/>
          <a:lstStyle/>
          <a:p>
            <a:fld id="{03CC47C0-710F-4102-93F3-3EA852175FA5}" type="slidenum">
              <a:rPr lang="en-CA" sz="1200" smtClean="0"/>
              <a:pPr/>
              <a:t>11</a:t>
            </a:fld>
            <a:endParaRPr lang="en-CA" sz="1200" dirty="0"/>
          </a:p>
        </p:txBody>
      </p:sp>
      <p:sp>
        <p:nvSpPr>
          <p:cNvPr id="5" name="TextBox 4"/>
          <p:cNvSpPr txBox="1"/>
          <p:nvPr/>
        </p:nvSpPr>
        <p:spPr>
          <a:xfrm>
            <a:off x="533400" y="1905000"/>
            <a:ext cx="8229600" cy="3431709"/>
          </a:xfrm>
          <a:prstGeom prst="rect">
            <a:avLst/>
          </a:prstGeom>
          <a:noFill/>
        </p:spPr>
        <p:txBody>
          <a:bodyPr wrap="square" rtlCol="0">
            <a:spAutoFit/>
          </a:bodyPr>
          <a:lstStyle/>
          <a:p>
            <a:r>
              <a:rPr lang="fr-CA" sz="3100" dirty="0" smtClean="0">
                <a:latin typeface="+mn-lt"/>
              </a:rPr>
              <a:t>Règle générale :</a:t>
            </a:r>
          </a:p>
          <a:p>
            <a:r>
              <a:rPr lang="fr-CA" sz="3100" b="1" dirty="0" smtClean="0">
                <a:latin typeface="+mn-lt"/>
              </a:rPr>
              <a:t>Adapter la tâche et non le document</a:t>
            </a:r>
          </a:p>
          <a:p>
            <a:endParaRPr lang="fr-CA" sz="3100" dirty="0" smtClean="0">
              <a:latin typeface="+mn-lt"/>
            </a:endParaRPr>
          </a:p>
          <a:p>
            <a:r>
              <a:rPr lang="fr-CA" sz="3100" dirty="0" smtClean="0">
                <a:latin typeface="+mn-lt"/>
              </a:rPr>
              <a:t>Chaque tâche comprend des niveaux, des compétences et des domaines de compétences. </a:t>
            </a:r>
          </a:p>
          <a:p>
            <a:endParaRPr lang="fr-CA" sz="3100" dirty="0" smtClean="0">
              <a:latin typeface="+mn-lt"/>
            </a:endParaRPr>
          </a:p>
          <a:p>
            <a:r>
              <a:rPr lang="fr-CA" sz="3100" dirty="0" smtClean="0">
                <a:latin typeface="+mn-lt"/>
              </a:rPr>
              <a:t>Les documents authentiques n’en ont pas. </a:t>
            </a:r>
            <a:endParaRPr lang="fr-CA" sz="3100" dirty="0">
              <a:latin typeface="+mn-lt"/>
            </a:endParaRPr>
          </a:p>
        </p:txBody>
      </p:sp>
    </p:spTree>
    <p:extLst>
      <p:ext uri="{BB962C8B-B14F-4D97-AF65-F5344CB8AC3E}">
        <p14:creationId xmlns:p14="http://schemas.microsoft.com/office/powerpoint/2010/main" val="281211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9224"/>
          </a:xfrm>
        </p:spPr>
        <p:txBody>
          <a:bodyPr/>
          <a:lstStyle/>
          <a:p>
            <a:r>
              <a:rPr lang="fr-CA" sz="5400" b="1" dirty="0" smtClean="0"/>
              <a:t>Spirale d’apprentissage</a:t>
            </a:r>
            <a:endParaRPr lang="fr-CA" sz="5400" b="1" dirty="0"/>
          </a:p>
        </p:txBody>
      </p:sp>
      <p:sp>
        <p:nvSpPr>
          <p:cNvPr id="3" name="Footer Placeholder 2"/>
          <p:cNvSpPr>
            <a:spLocks noGrp="1"/>
          </p:cNvSpPr>
          <p:nvPr>
            <p:ph type="ftr" sz="quarter" idx="11"/>
          </p:nvPr>
        </p:nvSpPr>
        <p:spPr/>
        <p:txBody>
          <a:bodyPr/>
          <a:lstStyle/>
          <a:p>
            <a:pPr>
              <a:defRPr/>
            </a:pPr>
            <a:r>
              <a:rPr lang="fr-CA" dirty="0" smtClean="0"/>
              <a:t>Ramsay/Tuer et coll. 2014</a:t>
            </a:r>
            <a:endParaRPr lang="fr-CA" dirty="0"/>
          </a:p>
        </p:txBody>
      </p:sp>
      <p:sp>
        <p:nvSpPr>
          <p:cNvPr id="10" name="TextBox 9"/>
          <p:cNvSpPr txBox="1"/>
          <p:nvPr/>
        </p:nvSpPr>
        <p:spPr>
          <a:xfrm>
            <a:off x="5410200" y="1676400"/>
            <a:ext cx="3657600" cy="553998"/>
          </a:xfrm>
          <a:prstGeom prst="rect">
            <a:avLst/>
          </a:prstGeom>
          <a:noFill/>
        </p:spPr>
        <p:txBody>
          <a:bodyPr wrap="square" rtlCol="0">
            <a:spAutoFit/>
          </a:bodyPr>
          <a:lstStyle/>
          <a:p>
            <a:pPr algn="ctr"/>
            <a:r>
              <a:rPr lang="fr-CA" sz="2900" dirty="0" smtClean="0">
                <a:latin typeface="+mn-lt"/>
              </a:rPr>
              <a:t>Ensembles de tâches</a:t>
            </a:r>
            <a:endParaRPr lang="fr-CA" sz="2900" dirty="0">
              <a:latin typeface="+mn-lt"/>
            </a:endParaRPr>
          </a:p>
        </p:txBody>
      </p:sp>
      <p:sp>
        <p:nvSpPr>
          <p:cNvPr id="11" name="TextBox 10"/>
          <p:cNvSpPr txBox="1"/>
          <p:nvPr/>
        </p:nvSpPr>
        <p:spPr>
          <a:xfrm>
            <a:off x="2286000" y="5715000"/>
            <a:ext cx="1447800" cy="381000"/>
          </a:xfrm>
          <a:prstGeom prst="rect">
            <a:avLst/>
          </a:prstGeom>
          <a:noFill/>
        </p:spPr>
        <p:txBody>
          <a:bodyPr wrap="square" rtlCol="0">
            <a:spAutoFit/>
          </a:bodyPr>
          <a:lstStyle/>
          <a:p>
            <a:pPr algn="ctr"/>
            <a:r>
              <a:rPr lang="fr-CA" dirty="0" smtClean="0">
                <a:latin typeface="Cambria"/>
                <a:cs typeface="Cambria"/>
              </a:rPr>
              <a:t>Curriculum</a:t>
            </a:r>
            <a:endParaRPr lang="fr-CA" dirty="0">
              <a:latin typeface="Cambria"/>
              <a:cs typeface="Cambria"/>
            </a:endParaRPr>
          </a:p>
        </p:txBody>
      </p:sp>
      <p:sp>
        <p:nvSpPr>
          <p:cNvPr id="13" name="TextBox 12"/>
          <p:cNvSpPr txBox="1"/>
          <p:nvPr/>
        </p:nvSpPr>
        <p:spPr>
          <a:xfrm>
            <a:off x="457200" y="3352800"/>
            <a:ext cx="1447800" cy="381000"/>
          </a:xfrm>
          <a:prstGeom prst="rect">
            <a:avLst/>
          </a:prstGeom>
          <a:noFill/>
        </p:spPr>
        <p:txBody>
          <a:bodyPr wrap="square" rtlCol="0">
            <a:spAutoFit/>
          </a:bodyPr>
          <a:lstStyle/>
          <a:p>
            <a:pPr algn="ctr"/>
            <a:r>
              <a:rPr lang="fr-CA" dirty="0" smtClean="0">
                <a:latin typeface="Cambria"/>
                <a:cs typeface="Cambria"/>
              </a:rPr>
              <a:t>Curriculum</a:t>
            </a:r>
            <a:endParaRPr lang="fr-CA" dirty="0">
              <a:latin typeface="Cambria"/>
              <a:cs typeface="Cambria"/>
            </a:endParaRPr>
          </a:p>
        </p:txBody>
      </p:sp>
      <p:sp>
        <p:nvSpPr>
          <p:cNvPr id="15" name="TextBox 14"/>
          <p:cNvSpPr txBox="1"/>
          <p:nvPr/>
        </p:nvSpPr>
        <p:spPr>
          <a:xfrm>
            <a:off x="6629400" y="2133600"/>
            <a:ext cx="1447800" cy="646331"/>
          </a:xfrm>
          <a:prstGeom prst="rect">
            <a:avLst/>
          </a:prstGeom>
          <a:noFill/>
        </p:spPr>
        <p:txBody>
          <a:bodyPr wrap="square" rtlCol="0">
            <a:spAutoFit/>
          </a:bodyPr>
          <a:lstStyle/>
          <a:p>
            <a:pPr algn="ctr"/>
            <a:r>
              <a:rPr lang="fr-CA" dirty="0" smtClean="0">
                <a:latin typeface="Cambria"/>
                <a:cs typeface="Cambria"/>
              </a:rPr>
              <a:t>Besoins </a:t>
            </a:r>
          </a:p>
          <a:p>
            <a:pPr algn="ctr"/>
            <a:r>
              <a:rPr lang="fr-CA" dirty="0" smtClean="0">
                <a:latin typeface="Cambria"/>
                <a:cs typeface="Cambria"/>
              </a:rPr>
              <a:t>de l’individu</a:t>
            </a:r>
            <a:endParaRPr lang="fr-CA" dirty="0">
              <a:latin typeface="Cambria"/>
              <a:cs typeface="Cambria"/>
            </a:endParaRPr>
          </a:p>
        </p:txBody>
      </p:sp>
      <p:sp>
        <p:nvSpPr>
          <p:cNvPr id="5" name="Slide Number Placeholder 4"/>
          <p:cNvSpPr>
            <a:spLocks noGrp="1"/>
          </p:cNvSpPr>
          <p:nvPr>
            <p:ph type="sldNum" sz="quarter" idx="12"/>
          </p:nvPr>
        </p:nvSpPr>
        <p:spPr/>
        <p:txBody>
          <a:bodyPr/>
          <a:lstStyle/>
          <a:p>
            <a:fld id="{03CC47C0-710F-4102-93F3-3EA852175FA5}" type="slidenum">
              <a:rPr lang="fr-CA" sz="1200" smtClean="0"/>
              <a:pPr/>
              <a:t>12</a:t>
            </a:fld>
            <a:endParaRPr lang="fr-CA" sz="1200"/>
          </a:p>
        </p:txBody>
      </p:sp>
      <p:sp>
        <p:nvSpPr>
          <p:cNvPr id="16" name="TextBox 8"/>
          <p:cNvSpPr txBox="1"/>
          <p:nvPr/>
        </p:nvSpPr>
        <p:spPr>
          <a:xfrm>
            <a:off x="1676400" y="5181600"/>
            <a:ext cx="2590800" cy="584776"/>
          </a:xfrm>
          <a:prstGeom prst="rect">
            <a:avLst/>
          </a:prstGeom>
          <a:noFill/>
        </p:spPr>
        <p:txBody>
          <a:bodyPr wrap="square" rtlCol="0">
            <a:spAutoFit/>
          </a:bodyPr>
          <a:lstStyle/>
          <a:p>
            <a:r>
              <a:rPr lang="fr-CA" sz="3200" dirty="0" smtClean="0">
                <a:latin typeface="+mn-lt"/>
              </a:rPr>
              <a:t>Compétences</a:t>
            </a:r>
            <a:endParaRPr lang="fr-CA" sz="3200" dirty="0">
              <a:latin typeface="+mn-lt"/>
            </a:endParaRPr>
          </a:p>
        </p:txBody>
      </p:sp>
      <p:sp>
        <p:nvSpPr>
          <p:cNvPr id="17" name="Curved Left Arrow 5"/>
          <p:cNvSpPr/>
          <p:nvPr/>
        </p:nvSpPr>
        <p:spPr>
          <a:xfrm rot="10800000">
            <a:off x="2286000" y="1600199"/>
            <a:ext cx="3429000" cy="2895599"/>
          </a:xfrm>
          <a:prstGeom prst="curvedLeftArrow">
            <a:avLst>
              <a:gd name="adj1" fmla="val 33265"/>
              <a:gd name="adj2" fmla="val 50000"/>
              <a:gd name="adj3" fmla="val 25000"/>
            </a:avLst>
          </a:prstGeom>
          <a:gradFill flip="none" rotWithShape="1">
            <a:gsLst>
              <a:gs pos="0">
                <a:srgbClr val="5F8804"/>
              </a:gs>
              <a:gs pos="100000">
                <a:srgbClr val="FFFFFF"/>
              </a:gs>
              <a:gs pos="50000">
                <a:srgbClr val="5F8804"/>
              </a:gs>
            </a:gsLst>
            <a:lin ang="0" scaled="1"/>
            <a:tileRect/>
          </a:gradFill>
          <a:ln>
            <a:solidFill>
              <a:srgbClr val="3F5B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Curved Right Arrow 3"/>
          <p:cNvSpPr/>
          <p:nvPr/>
        </p:nvSpPr>
        <p:spPr>
          <a:xfrm rot="10800000">
            <a:off x="4191000" y="3352800"/>
            <a:ext cx="3200400" cy="2667000"/>
          </a:xfrm>
          <a:prstGeom prst="curvedRightArrow">
            <a:avLst>
              <a:gd name="adj1" fmla="val 33769"/>
              <a:gd name="adj2" fmla="val 50000"/>
              <a:gd name="adj3" fmla="val 30556"/>
            </a:avLst>
          </a:prstGeom>
          <a:gradFill flip="none" rotWithShape="1">
            <a:gsLst>
              <a:gs pos="0">
                <a:schemeClr val="accent5">
                  <a:lumMod val="75000"/>
                </a:schemeClr>
              </a:gs>
              <a:gs pos="100000">
                <a:srgbClr val="FFFFFF"/>
              </a:gs>
              <a:gs pos="50000">
                <a:schemeClr val="accent5">
                  <a:lumMod val="75000"/>
                </a:schemeClr>
              </a:gs>
            </a:gsLst>
            <a:path path="circle">
              <a:fillToRect l="100000" t="100000"/>
            </a:path>
            <a:tileRect r="-100000" b="-100000"/>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0" y="2819400"/>
            <a:ext cx="2590800" cy="538609"/>
          </a:xfrm>
          <a:prstGeom prst="rect">
            <a:avLst/>
          </a:prstGeom>
          <a:noFill/>
        </p:spPr>
        <p:txBody>
          <a:bodyPr wrap="square" rtlCol="0">
            <a:spAutoFit/>
          </a:bodyPr>
          <a:lstStyle/>
          <a:p>
            <a:r>
              <a:rPr lang="fr-CA" sz="2900" dirty="0" smtClean="0">
                <a:latin typeface="+mn-lt"/>
              </a:rPr>
              <a:t>Compétences</a:t>
            </a:r>
            <a:endParaRPr lang="fr-CA" sz="2900" dirty="0">
              <a:latin typeface="+mn-lt"/>
            </a:endParaRPr>
          </a:p>
        </p:txBody>
      </p:sp>
      <p:sp>
        <p:nvSpPr>
          <p:cNvPr id="19" name="TextBox 9"/>
          <p:cNvSpPr txBox="1"/>
          <p:nvPr/>
        </p:nvSpPr>
        <p:spPr>
          <a:xfrm>
            <a:off x="7239000" y="3663315"/>
            <a:ext cx="1981200" cy="984885"/>
          </a:xfrm>
          <a:prstGeom prst="rect">
            <a:avLst/>
          </a:prstGeom>
          <a:noFill/>
        </p:spPr>
        <p:txBody>
          <a:bodyPr wrap="square" rtlCol="0">
            <a:spAutoFit/>
          </a:bodyPr>
          <a:lstStyle/>
          <a:p>
            <a:pPr algn="ctr"/>
            <a:r>
              <a:rPr lang="fr-CA" sz="2900" dirty="0" smtClean="0">
                <a:latin typeface="+mn-lt"/>
              </a:rPr>
              <a:t>Ensembles </a:t>
            </a:r>
          </a:p>
          <a:p>
            <a:pPr algn="ctr"/>
            <a:r>
              <a:rPr lang="fr-CA" sz="2900" dirty="0" smtClean="0">
                <a:latin typeface="+mn-lt"/>
              </a:rPr>
              <a:t>de tâches</a:t>
            </a:r>
            <a:endParaRPr lang="fr-CA" sz="2900" dirty="0">
              <a:latin typeface="+mn-lt"/>
            </a:endParaRPr>
          </a:p>
        </p:txBody>
      </p:sp>
      <p:sp>
        <p:nvSpPr>
          <p:cNvPr id="20" name="TextBox 14"/>
          <p:cNvSpPr txBox="1"/>
          <p:nvPr/>
        </p:nvSpPr>
        <p:spPr>
          <a:xfrm>
            <a:off x="7620000" y="4520624"/>
            <a:ext cx="1447800" cy="584776"/>
          </a:xfrm>
          <a:prstGeom prst="rect">
            <a:avLst/>
          </a:prstGeom>
          <a:noFill/>
        </p:spPr>
        <p:txBody>
          <a:bodyPr wrap="square" rtlCol="0">
            <a:spAutoFit/>
          </a:bodyPr>
          <a:lstStyle/>
          <a:p>
            <a:pPr algn="ctr"/>
            <a:r>
              <a:rPr lang="fr-CA" sz="1600" dirty="0" smtClean="0">
                <a:latin typeface="Cambria"/>
                <a:cs typeface="Cambria"/>
              </a:rPr>
              <a:t>Besoins </a:t>
            </a:r>
          </a:p>
          <a:p>
            <a:pPr algn="ctr"/>
            <a:r>
              <a:rPr lang="fr-CA" sz="1600" dirty="0" smtClean="0">
                <a:latin typeface="Cambria"/>
                <a:cs typeface="Cambria"/>
              </a:rPr>
              <a:t>de l’individu</a:t>
            </a:r>
            <a:endParaRPr lang="fr-CA" sz="1600" dirty="0">
              <a:latin typeface="Cambria"/>
              <a:cs typeface="Cambria"/>
            </a:endParaRPr>
          </a:p>
        </p:txBody>
      </p:sp>
    </p:spTree>
    <p:extLst>
      <p:ext uri="{BB962C8B-B14F-4D97-AF65-F5344CB8AC3E}">
        <p14:creationId xmlns:p14="http://schemas.microsoft.com/office/powerpoint/2010/main" val="28600229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959224"/>
          </a:xfrm>
        </p:spPr>
        <p:txBody>
          <a:bodyPr/>
          <a:lstStyle/>
          <a:p>
            <a:pPr algn="ctr"/>
            <a:r>
              <a:rPr lang="fr-CA" b="1" dirty="0" smtClean="0">
                <a:latin typeface="Calibri"/>
                <a:cs typeface="Calibri"/>
              </a:rPr>
              <a:t>Taxonomie de Bloom</a:t>
            </a:r>
            <a:endParaRPr lang="fr-CA" b="1" dirty="0">
              <a:latin typeface="Calibri"/>
              <a:cs typeface="Calibri"/>
            </a:endParaRPr>
          </a:p>
        </p:txBody>
      </p:sp>
      <p:sp>
        <p:nvSpPr>
          <p:cNvPr id="2" name="Footer Placeholder 1"/>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sp>
        <p:nvSpPr>
          <p:cNvPr id="3" name="Slide Number Placeholder 2"/>
          <p:cNvSpPr>
            <a:spLocks noGrp="1"/>
          </p:cNvSpPr>
          <p:nvPr>
            <p:ph type="sldNum" sz="quarter" idx="12"/>
          </p:nvPr>
        </p:nvSpPr>
        <p:spPr/>
        <p:txBody>
          <a:bodyPr/>
          <a:lstStyle/>
          <a:p>
            <a:fld id="{03CC47C0-710F-4102-93F3-3EA852175FA5}" type="slidenum">
              <a:rPr lang="en-CA" sz="1200" smtClean="0"/>
              <a:pPr/>
              <a:t>13</a:t>
            </a:fld>
            <a:endParaRPr lang="en-CA" sz="1200" dirty="0"/>
          </a:p>
        </p:txBody>
      </p:sp>
      <p:sp>
        <p:nvSpPr>
          <p:cNvPr id="5" name="TextBox 4"/>
          <p:cNvSpPr txBox="1"/>
          <p:nvPr/>
        </p:nvSpPr>
        <p:spPr>
          <a:xfrm>
            <a:off x="228600" y="1600200"/>
            <a:ext cx="3048000" cy="1200329"/>
          </a:xfrm>
          <a:prstGeom prst="rect">
            <a:avLst/>
          </a:prstGeom>
          <a:noFill/>
        </p:spPr>
        <p:txBody>
          <a:bodyPr wrap="square" rtlCol="0">
            <a:spAutoFit/>
          </a:bodyPr>
          <a:lstStyle/>
          <a:p>
            <a:r>
              <a:rPr lang="fr-CA" b="1" dirty="0" smtClean="0">
                <a:latin typeface="+mn-lt"/>
              </a:rPr>
              <a:t>6 Niveaux </a:t>
            </a:r>
            <a:r>
              <a:rPr lang="fr-CA" dirty="0" smtClean="0">
                <a:latin typeface="+mn-lt"/>
              </a:rPr>
              <a:t>: </a:t>
            </a:r>
          </a:p>
          <a:p>
            <a:r>
              <a:rPr lang="fr-CA" dirty="0" smtClean="0">
                <a:latin typeface="+mn-lt"/>
              </a:rPr>
              <a:t>Choses que les apprenants peuvent faire. </a:t>
            </a:r>
          </a:p>
          <a:p>
            <a:r>
              <a:rPr lang="fr-CA" dirty="0" smtClean="0">
                <a:latin typeface="+mn-lt"/>
              </a:rPr>
              <a:t>Types de traitement cognitif.</a:t>
            </a:r>
            <a:endParaRPr lang="fr-CA" dirty="0">
              <a:latin typeface="+mn-lt"/>
            </a:endParaRPr>
          </a:p>
        </p:txBody>
      </p:sp>
      <p:grpSp>
        <p:nvGrpSpPr>
          <p:cNvPr id="7" name="Grouper 6"/>
          <p:cNvGrpSpPr/>
          <p:nvPr/>
        </p:nvGrpSpPr>
        <p:grpSpPr>
          <a:xfrm>
            <a:off x="2514600" y="1981200"/>
            <a:ext cx="4495800" cy="3393995"/>
            <a:chOff x="2514600" y="2296180"/>
            <a:chExt cx="4495800" cy="3393995"/>
          </a:xfrm>
        </p:grpSpPr>
        <p:sp>
          <p:nvSpPr>
            <p:cNvPr id="8" name="ZoneTexte 7"/>
            <p:cNvSpPr txBox="1"/>
            <p:nvPr/>
          </p:nvSpPr>
          <p:spPr>
            <a:xfrm>
              <a:off x="2514600" y="5105400"/>
              <a:ext cx="44958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A" sz="2800" b="1" dirty="0" smtClean="0"/>
                <a:t>Connaissance</a:t>
              </a:r>
            </a:p>
            <a:p>
              <a:pPr algn="ctr"/>
              <a:endParaRPr lang="fr-CA" sz="400" b="1" dirty="0"/>
            </a:p>
          </p:txBody>
        </p:sp>
        <p:sp>
          <p:nvSpPr>
            <p:cNvPr id="20" name="ZoneTexte 19"/>
            <p:cNvSpPr txBox="1"/>
            <p:nvPr/>
          </p:nvSpPr>
          <p:spPr>
            <a:xfrm>
              <a:off x="3048000" y="3962400"/>
              <a:ext cx="3352800" cy="584775"/>
            </a:xfrm>
            <a:prstGeom prst="rect">
              <a:avLst/>
            </a:prstGeom>
            <a:solidFill>
              <a:srgbClr val="A380E9"/>
            </a:solidFill>
            <a:ln>
              <a:solidFill>
                <a:srgbClr val="A380E9"/>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A" sz="2800" b="1" dirty="0" smtClean="0"/>
                <a:t>Application</a:t>
              </a:r>
            </a:p>
            <a:p>
              <a:pPr algn="ctr"/>
              <a:endParaRPr lang="fr-CA" sz="400" b="1" dirty="0"/>
            </a:p>
          </p:txBody>
        </p:sp>
        <p:sp>
          <p:nvSpPr>
            <p:cNvPr id="22" name="ZoneTexte 21"/>
            <p:cNvSpPr txBox="1"/>
            <p:nvPr/>
          </p:nvSpPr>
          <p:spPr>
            <a:xfrm>
              <a:off x="3657600" y="2819400"/>
              <a:ext cx="2209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CA" sz="2800" b="1" dirty="0" smtClean="0"/>
                <a:t>Évaluation</a:t>
              </a:r>
            </a:p>
            <a:p>
              <a:pPr algn="ctr"/>
              <a:r>
                <a:rPr lang="fr-CA" sz="400" b="1" dirty="0" smtClean="0"/>
                <a:t>        </a:t>
              </a:r>
              <a:endParaRPr lang="fr-CA" sz="400" b="1" dirty="0"/>
            </a:p>
          </p:txBody>
        </p:sp>
        <p:sp>
          <p:nvSpPr>
            <p:cNvPr id="23" name="ZoneTexte 22"/>
            <p:cNvSpPr txBox="1"/>
            <p:nvPr/>
          </p:nvSpPr>
          <p:spPr>
            <a:xfrm>
              <a:off x="3962400" y="2296180"/>
              <a:ext cx="16002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CA" sz="2800" b="1" dirty="0" smtClean="0"/>
                <a:t>Création </a:t>
              </a:r>
            </a:p>
          </p:txBody>
        </p:sp>
        <p:sp>
          <p:nvSpPr>
            <p:cNvPr id="21" name="ZoneTexte 20"/>
            <p:cNvSpPr txBox="1"/>
            <p:nvPr/>
          </p:nvSpPr>
          <p:spPr>
            <a:xfrm>
              <a:off x="3352800" y="3377625"/>
              <a:ext cx="27432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CA" sz="2800" b="1" dirty="0" smtClean="0"/>
                <a:t>Analyse</a:t>
              </a:r>
            </a:p>
            <a:p>
              <a:pPr algn="ctr"/>
              <a:r>
                <a:rPr lang="fr-CA" sz="400" b="1" dirty="0" smtClean="0"/>
                <a:t>   </a:t>
              </a:r>
              <a:endParaRPr lang="fr-CA" sz="400" b="1" dirty="0"/>
            </a:p>
          </p:txBody>
        </p:sp>
      </p:grpSp>
      <p:sp>
        <p:nvSpPr>
          <p:cNvPr id="19" name="ZoneTexte 18"/>
          <p:cNvSpPr txBox="1"/>
          <p:nvPr/>
        </p:nvSpPr>
        <p:spPr>
          <a:xfrm>
            <a:off x="2743200" y="4205645"/>
            <a:ext cx="39624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CA" sz="2800" b="1" dirty="0" smtClean="0"/>
              <a:t>Compréhension</a:t>
            </a:r>
          </a:p>
          <a:p>
            <a:pPr algn="ctr"/>
            <a:endParaRPr lang="fr-CA" sz="400" b="1" dirty="0"/>
          </a:p>
        </p:txBody>
      </p:sp>
    </p:spTree>
    <p:extLst>
      <p:ext uri="{BB962C8B-B14F-4D97-AF65-F5344CB8AC3E}">
        <p14:creationId xmlns:p14="http://schemas.microsoft.com/office/powerpoint/2010/main" val="7962817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1" y="12700"/>
            <a:ext cx="9143999" cy="990600"/>
          </a:xfrm>
        </p:spPr>
        <p:txBody>
          <a:bodyPr anchor="ctr" anchorCtr="0"/>
          <a:lstStyle/>
          <a:p>
            <a:r>
              <a:rPr lang="fr-CA" sz="2800" b="1" dirty="0" smtClean="0"/>
              <a:t>Taxonomie de Mosenthal</a:t>
            </a:r>
            <a:r>
              <a:rPr lang="fr-CA" sz="2800" b="1" dirty="0"/>
              <a:t/>
            </a:r>
            <a:br>
              <a:rPr lang="fr-CA" sz="2800" b="1" dirty="0"/>
            </a:br>
            <a:r>
              <a:rPr lang="fr-CA" sz="2800" b="1" dirty="0" smtClean="0"/>
              <a:t>Tableau périodique de l’apprentissage</a:t>
            </a:r>
            <a:endParaRPr lang="fr-CA" sz="2800" b="1" dirty="0"/>
          </a:p>
        </p:txBody>
      </p:sp>
      <p:sp>
        <p:nvSpPr>
          <p:cNvPr id="8" name="Slide Number Placeholder 7"/>
          <p:cNvSpPr>
            <a:spLocks noGrp="1"/>
          </p:cNvSpPr>
          <p:nvPr>
            <p:ph type="sldNum" sz="quarter" idx="12"/>
          </p:nvPr>
        </p:nvSpPr>
        <p:spPr/>
        <p:txBody>
          <a:bodyPr/>
          <a:lstStyle/>
          <a:p>
            <a:fld id="{03CC47C0-710F-4102-93F3-3EA852175FA5}" type="slidenum">
              <a:rPr lang="en-CA" sz="1200" smtClean="0"/>
              <a:pPr/>
              <a:t>14</a:t>
            </a:fld>
            <a:endParaRPr lang="en-CA" sz="1200" dirty="0"/>
          </a:p>
        </p:txBody>
      </p:sp>
      <p:sp>
        <p:nvSpPr>
          <p:cNvPr id="9" name="TextBox 8"/>
          <p:cNvSpPr txBox="1"/>
          <p:nvPr/>
        </p:nvSpPr>
        <p:spPr>
          <a:xfrm>
            <a:off x="537336" y="1066800"/>
            <a:ext cx="986664" cy="646331"/>
          </a:xfrm>
          <a:prstGeom prst="rect">
            <a:avLst/>
          </a:prstGeom>
          <a:solidFill>
            <a:schemeClr val="accent1">
              <a:lumMod val="20000"/>
              <a:lumOff val="80000"/>
            </a:schemeClr>
          </a:solidFill>
          <a:ln>
            <a:solidFill>
              <a:schemeClr val="accent2"/>
            </a:solidFill>
          </a:ln>
        </p:spPr>
        <p:txBody>
          <a:bodyPr wrap="square" rtlCol="0">
            <a:spAutoFit/>
          </a:bodyPr>
          <a:lstStyle/>
          <a:p>
            <a:pPr algn="ctr"/>
            <a:r>
              <a:rPr lang="fr-CA" sz="1200" dirty="0" smtClean="0"/>
              <a:t>Ce que l’apprenant recherche.</a:t>
            </a:r>
            <a:endParaRPr lang="fr-CA" sz="1200" dirty="0"/>
          </a:p>
        </p:txBody>
      </p:sp>
      <p:sp>
        <p:nvSpPr>
          <p:cNvPr id="12" name="TextBox 11"/>
          <p:cNvSpPr txBox="1"/>
          <p:nvPr/>
        </p:nvSpPr>
        <p:spPr>
          <a:xfrm>
            <a:off x="0" y="6477000"/>
            <a:ext cx="9144000" cy="338554"/>
          </a:xfrm>
          <a:prstGeom prst="rect">
            <a:avLst/>
          </a:prstGeom>
          <a:noFill/>
        </p:spPr>
        <p:txBody>
          <a:bodyPr wrap="square" rtlCol="0">
            <a:spAutoFit/>
          </a:bodyPr>
          <a:lstStyle/>
          <a:p>
            <a:pPr algn="ctr"/>
            <a:r>
              <a:rPr lang="fr-CA" sz="1600" b="1" dirty="0" smtClean="0"/>
              <a:t>Consultez le document d’appui </a:t>
            </a:r>
            <a:r>
              <a:rPr lang="fr-CA" sz="1600" b="1" i="1" dirty="0" smtClean="0"/>
              <a:t>Taxonomie de Mosenthal.</a:t>
            </a:r>
            <a:endParaRPr lang="fr-CA" sz="1600" b="1" i="1" dirty="0"/>
          </a:p>
        </p:txBody>
      </p:sp>
      <p:sp>
        <p:nvSpPr>
          <p:cNvPr id="62" name="ZoneTexte 61"/>
          <p:cNvSpPr txBox="1"/>
          <p:nvPr/>
        </p:nvSpPr>
        <p:spPr>
          <a:xfrm rot="20172538">
            <a:off x="6571293" y="1134237"/>
            <a:ext cx="2376000" cy="200055"/>
          </a:xfrm>
          <a:prstGeom prst="rect">
            <a:avLst/>
          </a:prstGeom>
          <a:solidFill>
            <a:schemeClr val="bg1"/>
          </a:solidFill>
          <a:ln w="3175" cmpd="sng">
            <a:solidFill>
              <a:schemeClr val="tx1">
                <a:lumMod val="75000"/>
                <a:lumOff val="25000"/>
              </a:schemeClr>
            </a:solidFill>
          </a:ln>
        </p:spPr>
        <p:txBody>
          <a:bodyPr wrap="square" rtlCol="0">
            <a:spAutoFit/>
          </a:bodyPr>
          <a:lstStyle/>
          <a:p>
            <a:pPr algn="ctr"/>
            <a:r>
              <a:rPr lang="fr-CA" sz="700" b="1" dirty="0" smtClean="0"/>
              <a:t>Type </a:t>
            </a:r>
            <a:r>
              <a:rPr lang="fr-CA" sz="700" b="1" dirty="0" smtClean="0"/>
              <a:t>d’association</a:t>
            </a:r>
            <a:endParaRPr lang="fr-CA" b="1" dirty="0"/>
          </a:p>
        </p:txBody>
      </p:sp>
      <p:graphicFrame>
        <p:nvGraphicFramePr>
          <p:cNvPr id="13" name="Tableau 12"/>
          <p:cNvGraphicFramePr>
            <a:graphicFrameLocks noGrp="1"/>
          </p:cNvGraphicFramePr>
          <p:nvPr>
            <p:extLst>
              <p:ext uri="{D42A27DB-BD31-4B8C-83A1-F6EECF244321}">
                <p14:modId xmlns:p14="http://schemas.microsoft.com/office/powerpoint/2010/main" val="4089283003"/>
              </p:ext>
            </p:extLst>
          </p:nvPr>
        </p:nvGraphicFramePr>
        <p:xfrm>
          <a:off x="228600" y="1516381"/>
          <a:ext cx="6553200" cy="4884419"/>
        </p:xfrm>
        <a:graphic>
          <a:graphicData uri="http://schemas.openxmlformats.org/drawingml/2006/table">
            <a:tbl>
              <a:tblPr firstRow="1" bandRow="1">
                <a:tableStyleId>{5C22544A-7EE6-4342-B048-85BDC9FD1C3A}</a:tableStyleId>
              </a:tblPr>
              <a:tblGrid>
                <a:gridCol w="761999"/>
                <a:gridCol w="838199"/>
                <a:gridCol w="533402"/>
                <a:gridCol w="533400"/>
                <a:gridCol w="533400"/>
                <a:gridCol w="533400"/>
                <a:gridCol w="533400"/>
                <a:gridCol w="609600"/>
                <a:gridCol w="533400"/>
                <a:gridCol w="533400"/>
                <a:gridCol w="609600"/>
              </a:tblGrid>
              <a:tr h="228600">
                <a:tc gridSpan="2">
                  <a:txBody>
                    <a:bodyPr/>
                    <a:lstStyle/>
                    <a:p>
                      <a:pPr algn="ctr"/>
                      <a:endParaRPr lang="fr-CA" sz="800" b="1" dirty="0">
                        <a:solidFill>
                          <a:schemeClr val="tx1"/>
                        </a:solidFill>
                        <a:latin typeface="Arial"/>
                        <a:cs typeface="Arial"/>
                      </a:endParaRPr>
                    </a:p>
                  </a:txBody>
                  <a:tcPr>
                    <a:lnL w="6350" cap="flat" cmpd="sng" algn="ctr">
                      <a:no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hMerge="1">
                  <a:txBody>
                    <a:bodyPr/>
                    <a:lstStyle/>
                    <a:p>
                      <a:endParaRPr lang="fr-CA"/>
                    </a:p>
                  </a:txBody>
                  <a:tcPr/>
                </a:tc>
                <a:tc gridSpan="9">
                  <a:txBody>
                    <a:bodyPr/>
                    <a:lstStyle/>
                    <a:p>
                      <a:pPr algn="ctr"/>
                      <a:r>
                        <a:rPr lang="fr-CA" sz="800" b="1" dirty="0" smtClean="0">
                          <a:solidFill>
                            <a:schemeClr val="tx1"/>
                          </a:solidFill>
                          <a:latin typeface="Arial"/>
                          <a:cs typeface="Arial"/>
                        </a:rPr>
                        <a:t>Type de traitement</a:t>
                      </a:r>
                      <a:endParaRPr lang="fr-CA" sz="8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r>
              <a:tr h="304800">
                <a:tc gridSpan="2">
                  <a:txBody>
                    <a:bodyPr/>
                    <a:lstStyle/>
                    <a:p>
                      <a:pPr algn="ctr"/>
                      <a:r>
                        <a:rPr lang="fr-CA" sz="700" b="1" dirty="0" smtClean="0">
                          <a:solidFill>
                            <a:schemeClr val="tx1"/>
                          </a:solidFill>
                          <a:latin typeface="Arial"/>
                          <a:cs typeface="Arial"/>
                        </a:rPr>
                        <a:t>Type</a:t>
                      </a:r>
                      <a:r>
                        <a:rPr lang="fr-CA" sz="700" b="1" baseline="0" dirty="0" smtClean="0">
                          <a:solidFill>
                            <a:schemeClr val="tx1"/>
                          </a:solidFill>
                          <a:latin typeface="Arial"/>
                          <a:cs typeface="Arial"/>
                        </a:rPr>
                        <a:t> d’information demandée</a:t>
                      </a:r>
                      <a:endParaRPr lang="fr-CA" sz="7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hMerge="1">
                  <a:txBody>
                    <a:bodyPr/>
                    <a:lstStyle/>
                    <a:p>
                      <a:endParaRPr lang="fr-CA" dirty="0"/>
                    </a:p>
                  </a:txBody>
                  <a:tcPr/>
                </a:tc>
                <a:tc>
                  <a:txBody>
                    <a:bodyPr/>
                    <a:lstStyle/>
                    <a:p>
                      <a:pPr algn="ctr"/>
                      <a:r>
                        <a:rPr lang="fr-CA" sz="600" b="1" dirty="0" smtClean="0">
                          <a:solidFill>
                            <a:schemeClr val="tx1"/>
                          </a:solidFill>
                          <a:latin typeface="Arial"/>
                          <a:cs typeface="Arial"/>
                        </a:rPr>
                        <a:t>Cibler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Trier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Définir Décrire</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Narrer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Résumer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Comparer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Expliquer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Justifier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Persuader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r>
              <a:tr h="370840">
                <a:tc>
                  <a:txBody>
                    <a:bodyPr/>
                    <a:lstStyle/>
                    <a:p>
                      <a:r>
                        <a:rPr lang="fr-CA" sz="800" b="1" dirty="0" smtClean="0">
                          <a:solidFill>
                            <a:srgbClr val="000000"/>
                          </a:solidFill>
                          <a:latin typeface="Arial"/>
                          <a:cs typeface="Arial"/>
                        </a:rPr>
                        <a:t>Zone</a:t>
                      </a:r>
                      <a:r>
                        <a:rPr lang="fr-CA" sz="800" b="1" baseline="0" dirty="0" smtClean="0">
                          <a:solidFill>
                            <a:srgbClr val="000000"/>
                          </a:solidFill>
                          <a:latin typeface="Arial"/>
                          <a:cs typeface="Arial"/>
                        </a:rPr>
                        <a:t> 6</a:t>
                      </a:r>
                    </a:p>
                    <a:p>
                      <a:r>
                        <a:rPr lang="fr-CA" sz="700" b="0" baseline="0" dirty="0" smtClean="0">
                          <a:solidFill>
                            <a:srgbClr val="000000"/>
                          </a:solidFill>
                          <a:latin typeface="Arial"/>
                          <a:cs typeface="Arial"/>
                        </a:rPr>
                        <a:t>Conditions généralisées</a:t>
                      </a:r>
                      <a:endParaRPr lang="fr-CA" sz="700" b="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Établissement des buts</a:t>
                      </a:r>
                      <a:br>
                        <a:rPr lang="fr-CA" sz="700" dirty="0" smtClean="0">
                          <a:solidFill>
                            <a:srgbClr val="000000"/>
                          </a:solidFill>
                          <a:latin typeface="Arial"/>
                          <a:cs typeface="Arial"/>
                        </a:rPr>
                      </a:br>
                      <a:r>
                        <a:rPr lang="fr-CA" sz="700" dirty="0" smtClean="0">
                          <a:solidFill>
                            <a:srgbClr val="000000"/>
                          </a:solidFill>
                          <a:latin typeface="Arial"/>
                          <a:cs typeface="Arial"/>
                        </a:rPr>
                        <a:t>Idée principale/</a:t>
                      </a:r>
                      <a:endParaRPr lang="fr-CA" sz="700" baseline="0" dirty="0" smtClean="0">
                        <a:solidFill>
                          <a:srgbClr val="000000"/>
                        </a:solidFill>
                        <a:latin typeface="Arial"/>
                        <a:cs typeface="Arial"/>
                      </a:endParaRPr>
                    </a:p>
                    <a:p>
                      <a:pPr algn="ctr"/>
                      <a:r>
                        <a:rPr lang="fr-CA" sz="700" baseline="0" dirty="0" smtClean="0">
                          <a:solidFill>
                            <a:srgbClr val="000000"/>
                          </a:solidFill>
                          <a:latin typeface="Arial"/>
                          <a:cs typeface="Arial"/>
                        </a:rPr>
                        <a:t>Thème/Leçon</a:t>
                      </a:r>
                      <a:br>
                        <a:rPr lang="fr-CA" sz="700" baseline="0" dirty="0" smtClean="0">
                          <a:solidFill>
                            <a:srgbClr val="000000"/>
                          </a:solidFill>
                          <a:latin typeface="Arial"/>
                          <a:cs typeface="Arial"/>
                        </a:rPr>
                      </a:br>
                      <a:r>
                        <a:rPr lang="fr-CA" sz="700" baseline="0" dirty="0" smtClean="0">
                          <a:solidFill>
                            <a:srgbClr val="000000"/>
                          </a:solidFill>
                          <a:latin typeface="Arial"/>
                          <a:cs typeface="Arial"/>
                        </a:rPr>
                        <a:t>Parcours/Prédire</a:t>
                      </a:r>
                      <a:br>
                        <a:rPr lang="fr-CA" sz="700" baseline="0" dirty="0" smtClean="0">
                          <a:solidFill>
                            <a:srgbClr val="000000"/>
                          </a:solidFill>
                          <a:latin typeface="Arial"/>
                          <a:cs typeface="Arial"/>
                        </a:rPr>
                      </a:br>
                      <a:r>
                        <a:rPr lang="fr-CA" sz="700" baseline="0" dirty="0" smtClean="0">
                          <a:solidFill>
                            <a:srgbClr val="000000"/>
                          </a:solidFill>
                          <a:latin typeface="Arial"/>
                          <a:cs typeface="Arial"/>
                        </a:rPr>
                        <a:t>Processus/Procédure,</a:t>
                      </a:r>
                    </a:p>
                    <a:p>
                      <a:pPr algn="ctr"/>
                      <a:r>
                        <a:rPr lang="fr-CA" sz="700" baseline="0" dirty="0" smtClean="0">
                          <a:solidFill>
                            <a:srgbClr val="000000"/>
                          </a:solidFill>
                          <a:latin typeface="Arial"/>
                          <a:cs typeface="Arial"/>
                        </a:rPr>
                        <a:t>Équivalent</a:t>
                      </a:r>
                    </a:p>
                    <a:p>
                      <a:pPr algn="ctr"/>
                      <a:r>
                        <a:rPr lang="fr-CA" sz="700" baseline="0" dirty="0" smtClean="0">
                          <a:solidFill>
                            <a:srgbClr val="000000"/>
                          </a:solidFill>
                          <a:latin typeface="Arial"/>
                          <a:cs typeface="Arial"/>
                        </a:rPr>
                        <a:t>Intermédiaire</a:t>
                      </a:r>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800" b="1" dirty="0" smtClean="0">
                          <a:solidFill>
                            <a:srgbClr val="000000"/>
                          </a:solidFill>
                          <a:latin typeface="Arial"/>
                          <a:cs typeface="Arial"/>
                        </a:rPr>
                        <a:t>Zone</a:t>
                      </a:r>
                      <a:r>
                        <a:rPr lang="fr-CA" sz="800" b="1" baseline="0" dirty="0" smtClean="0">
                          <a:solidFill>
                            <a:srgbClr val="000000"/>
                          </a:solidFill>
                          <a:latin typeface="Arial"/>
                          <a:cs typeface="Arial"/>
                        </a:rPr>
                        <a:t> 5</a:t>
                      </a:r>
                    </a:p>
                    <a:p>
                      <a:r>
                        <a:rPr lang="fr-CA" sz="700" b="0" baseline="0" dirty="0" smtClean="0">
                          <a:solidFill>
                            <a:srgbClr val="000000"/>
                          </a:solidFill>
                          <a:latin typeface="Arial"/>
                          <a:cs typeface="Arial"/>
                        </a:rPr>
                        <a:t>Conditions relationnelles</a:t>
                      </a:r>
                      <a:endParaRPr lang="fr-CA" sz="700" b="0" dirty="0" smtClean="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Cause/Effet,</a:t>
                      </a:r>
                    </a:p>
                    <a:p>
                      <a:pPr algn="ctr"/>
                      <a:r>
                        <a:rPr lang="fr-CA" sz="700" dirty="0" smtClean="0">
                          <a:solidFill>
                            <a:srgbClr val="000000"/>
                          </a:solidFill>
                          <a:latin typeface="Arial"/>
                          <a:cs typeface="Arial"/>
                        </a:rPr>
                        <a:t>Assertion/Évidence,</a:t>
                      </a:r>
                      <a:br>
                        <a:rPr lang="fr-CA" sz="700" dirty="0" smtClean="0">
                          <a:solidFill>
                            <a:srgbClr val="000000"/>
                          </a:solidFill>
                          <a:latin typeface="Arial"/>
                          <a:cs typeface="Arial"/>
                        </a:rPr>
                      </a:br>
                      <a:r>
                        <a:rPr lang="fr-CA" sz="700" dirty="0" smtClean="0">
                          <a:solidFill>
                            <a:srgbClr val="000000"/>
                          </a:solidFill>
                          <a:latin typeface="Arial"/>
                          <a:cs typeface="Arial"/>
                        </a:rPr>
                        <a:t>Raison/Résultat,</a:t>
                      </a:r>
                      <a:br>
                        <a:rPr lang="fr-CA" sz="700" dirty="0" smtClean="0">
                          <a:solidFill>
                            <a:srgbClr val="000000"/>
                          </a:solidFill>
                          <a:latin typeface="Arial"/>
                          <a:cs typeface="Arial"/>
                        </a:rPr>
                      </a:br>
                      <a:r>
                        <a:rPr lang="fr-CA" sz="700" dirty="0" smtClean="0">
                          <a:solidFill>
                            <a:srgbClr val="000000"/>
                          </a:solidFill>
                          <a:latin typeface="Arial"/>
                          <a:cs typeface="Arial"/>
                        </a:rPr>
                        <a:t>(établissement</a:t>
                      </a:r>
                      <a:r>
                        <a:rPr lang="fr-CA" sz="700" baseline="0" dirty="0" smtClean="0">
                          <a:solidFill>
                            <a:srgbClr val="000000"/>
                          </a:solidFill>
                          <a:latin typeface="Arial"/>
                          <a:cs typeface="Arial"/>
                        </a:rPr>
                        <a:t> du problème, de la solution)</a:t>
                      </a:r>
                      <a:br>
                        <a:rPr lang="fr-CA" sz="700" baseline="0" dirty="0" smtClean="0">
                          <a:solidFill>
                            <a:srgbClr val="000000"/>
                          </a:solidFill>
                          <a:latin typeface="Arial"/>
                          <a:cs typeface="Arial"/>
                        </a:rPr>
                      </a:br>
                      <a:r>
                        <a:rPr lang="fr-CA" sz="700" baseline="0" dirty="0" smtClean="0">
                          <a:solidFill>
                            <a:srgbClr val="000000"/>
                          </a:solidFill>
                          <a:latin typeface="Arial"/>
                          <a:cs typeface="Arial"/>
                        </a:rPr>
                        <a:t>Similarités/Différences</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800" b="1" dirty="0" smtClean="0">
                          <a:solidFill>
                            <a:srgbClr val="000000"/>
                          </a:solidFill>
                          <a:latin typeface="Arial"/>
                          <a:cs typeface="Arial"/>
                        </a:rPr>
                        <a:t>Zone</a:t>
                      </a:r>
                      <a:r>
                        <a:rPr lang="fr-CA" sz="800" b="1" baseline="0" dirty="0" smtClean="0">
                          <a:solidFill>
                            <a:srgbClr val="000000"/>
                          </a:solidFill>
                          <a:latin typeface="Arial"/>
                          <a:cs typeface="Arial"/>
                        </a:rPr>
                        <a:t> 4</a:t>
                      </a:r>
                    </a:p>
                    <a:p>
                      <a:r>
                        <a:rPr lang="fr-CA" sz="700" b="0" baseline="0" dirty="0" smtClean="0">
                          <a:solidFill>
                            <a:srgbClr val="000000"/>
                          </a:solidFill>
                          <a:latin typeface="Arial"/>
                          <a:cs typeface="Arial"/>
                        </a:rPr>
                        <a:t>Conditions du statut</a:t>
                      </a:r>
                      <a:endParaRPr lang="fr-CA" sz="10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Condition</a:t>
                      </a:r>
                      <a:br>
                        <a:rPr lang="fr-CA" sz="700" dirty="0" smtClean="0">
                          <a:solidFill>
                            <a:srgbClr val="000000"/>
                          </a:solidFill>
                          <a:latin typeface="Arial"/>
                          <a:cs typeface="Arial"/>
                        </a:rPr>
                      </a:br>
                      <a:r>
                        <a:rPr lang="fr-CA" sz="700" dirty="0" smtClean="0">
                          <a:solidFill>
                            <a:srgbClr val="000000"/>
                          </a:solidFill>
                          <a:latin typeface="Arial"/>
                          <a:cs typeface="Arial"/>
                        </a:rPr>
                        <a:t>(but, problème, solution)</a:t>
                      </a:r>
                      <a:br>
                        <a:rPr lang="fr-CA" sz="700" dirty="0" smtClean="0">
                          <a:solidFill>
                            <a:srgbClr val="000000"/>
                          </a:solidFill>
                          <a:latin typeface="Arial"/>
                          <a:cs typeface="Arial"/>
                        </a:rPr>
                      </a:br>
                      <a:r>
                        <a:rPr lang="fr-CA" sz="700" dirty="0" smtClean="0">
                          <a:solidFill>
                            <a:srgbClr val="000000"/>
                          </a:solidFill>
                          <a:latin typeface="Arial"/>
                          <a:cs typeface="Arial"/>
                        </a:rPr>
                        <a:t>Critère</a:t>
                      </a:r>
                      <a:br>
                        <a:rPr lang="fr-CA" sz="700" dirty="0" smtClean="0">
                          <a:solidFill>
                            <a:srgbClr val="000000"/>
                          </a:solidFill>
                          <a:latin typeface="Arial"/>
                          <a:cs typeface="Arial"/>
                        </a:rPr>
                      </a:br>
                      <a:r>
                        <a:rPr lang="fr-CA" sz="700" dirty="0" smtClean="0">
                          <a:solidFill>
                            <a:srgbClr val="000000"/>
                          </a:solidFill>
                          <a:latin typeface="Arial"/>
                          <a:cs typeface="Arial"/>
                        </a:rPr>
                        <a:t>Parties/Tout</a:t>
                      </a:r>
                      <a:endParaRPr lang="fr-CA" sz="5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800" b="1" dirty="0" smtClean="0">
                          <a:solidFill>
                            <a:srgbClr val="000000"/>
                          </a:solidFill>
                          <a:latin typeface="Arial"/>
                          <a:cs typeface="Arial"/>
                        </a:rPr>
                        <a:t>Zone</a:t>
                      </a:r>
                      <a:r>
                        <a:rPr lang="fr-CA" sz="800" b="1" baseline="0" dirty="0" smtClean="0">
                          <a:solidFill>
                            <a:srgbClr val="000000"/>
                          </a:solidFill>
                          <a:latin typeface="Arial"/>
                          <a:cs typeface="Arial"/>
                        </a:rPr>
                        <a:t> 3</a:t>
                      </a:r>
                    </a:p>
                    <a:p>
                      <a:r>
                        <a:rPr lang="fr-CA" sz="700" b="0" baseline="0" dirty="0" smtClean="0">
                          <a:solidFill>
                            <a:srgbClr val="000000"/>
                          </a:solidFill>
                          <a:latin typeface="Arial"/>
                          <a:cs typeface="Arial"/>
                        </a:rPr>
                        <a:t>Actions qualificatives</a:t>
                      </a:r>
                      <a:endParaRPr lang="fr-CA" sz="700" b="0" dirty="0" smtClean="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Manière</a:t>
                      </a:r>
                    </a:p>
                    <a:p>
                      <a:pPr algn="ctr"/>
                      <a:r>
                        <a:rPr lang="fr-CA" sz="700" dirty="0" smtClean="0">
                          <a:solidFill>
                            <a:srgbClr val="000000"/>
                          </a:solidFill>
                          <a:latin typeface="Arial"/>
                          <a:cs typeface="Arial"/>
                        </a:rPr>
                        <a:t>Séquence</a:t>
                      </a:r>
                    </a:p>
                    <a:p>
                      <a:pPr algn="ctr"/>
                      <a:r>
                        <a:rPr lang="fr-CA" sz="700" dirty="0" smtClean="0">
                          <a:solidFill>
                            <a:srgbClr val="000000"/>
                          </a:solidFill>
                          <a:latin typeface="Arial"/>
                          <a:cs typeface="Arial"/>
                        </a:rPr>
                        <a:t>Intention/Fonction</a:t>
                      </a:r>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800" b="1" dirty="0" smtClean="0">
                          <a:solidFill>
                            <a:srgbClr val="000000"/>
                          </a:solidFill>
                          <a:latin typeface="Arial"/>
                          <a:cs typeface="Arial"/>
                        </a:rPr>
                        <a:t>Zone</a:t>
                      </a:r>
                      <a:r>
                        <a:rPr lang="fr-CA" sz="800" b="1" baseline="0" dirty="0" smtClean="0">
                          <a:solidFill>
                            <a:srgbClr val="000000"/>
                          </a:solidFill>
                          <a:latin typeface="Arial"/>
                          <a:cs typeface="Arial"/>
                        </a:rPr>
                        <a:t> 2</a:t>
                      </a:r>
                    </a:p>
                    <a:p>
                      <a:r>
                        <a:rPr lang="fr-CA" sz="700" b="0" baseline="0" dirty="0" smtClean="0">
                          <a:solidFill>
                            <a:srgbClr val="000000"/>
                          </a:solidFill>
                          <a:latin typeface="Arial"/>
                          <a:cs typeface="Arial"/>
                        </a:rPr>
                        <a:t>Action et qualificateurs</a:t>
                      </a:r>
                      <a:endParaRPr lang="fr-CA" sz="700" b="0" dirty="0" smtClean="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Endroit, Action,</a:t>
                      </a:r>
                      <a:r>
                        <a:rPr lang="fr-CA" sz="700" baseline="0" dirty="0" smtClean="0">
                          <a:solidFill>
                            <a:srgbClr val="000000"/>
                          </a:solidFill>
                          <a:latin typeface="Arial"/>
                          <a:cs typeface="Arial"/>
                        </a:rPr>
                        <a:t> Caractéristique, Montant, Temps, Type</a:t>
                      </a:r>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800" b="1" smtClean="0">
                          <a:solidFill>
                            <a:srgbClr val="000000"/>
                          </a:solidFill>
                          <a:latin typeface="Arial"/>
                          <a:cs typeface="Arial"/>
                        </a:rPr>
                        <a:t>Zone</a:t>
                      </a:r>
                      <a:r>
                        <a:rPr lang="fr-CA" sz="800" b="1" baseline="0" smtClean="0">
                          <a:solidFill>
                            <a:srgbClr val="000000"/>
                          </a:solidFill>
                          <a:latin typeface="Arial"/>
                          <a:cs typeface="Arial"/>
                        </a:rPr>
                        <a:t> 1</a:t>
                      </a:r>
                      <a:endParaRPr lang="fr-CA" sz="800" b="1" baseline="0" dirty="0" smtClean="0">
                        <a:solidFill>
                          <a:srgbClr val="000000"/>
                        </a:solidFill>
                        <a:latin typeface="Arial"/>
                        <a:cs typeface="Arial"/>
                      </a:endParaRPr>
                    </a:p>
                    <a:p>
                      <a:r>
                        <a:rPr lang="fr-CA" sz="700" b="0" baseline="0" dirty="0" smtClean="0">
                          <a:solidFill>
                            <a:srgbClr val="000000"/>
                          </a:solidFill>
                          <a:latin typeface="Arial"/>
                          <a:cs typeface="Arial"/>
                        </a:rPr>
                        <a:t>Noms</a:t>
                      </a:r>
                      <a:endParaRPr lang="fr-CA" sz="700" b="0" dirty="0" smtClean="0">
                        <a:solidFill>
                          <a:srgbClr val="000000"/>
                        </a:solidFill>
                        <a:latin typeface="Arial"/>
                        <a:cs typeface="Arial"/>
                      </a:endParaRPr>
                    </a:p>
                    <a:p>
                      <a:endParaRPr lang="fr-CA" sz="105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Personne,</a:t>
                      </a:r>
                      <a:r>
                        <a:rPr lang="fr-CA" sz="700" baseline="0" dirty="0" smtClean="0">
                          <a:solidFill>
                            <a:srgbClr val="000000"/>
                          </a:solidFill>
                          <a:latin typeface="Arial"/>
                          <a:cs typeface="Arial"/>
                        </a:rPr>
                        <a:t> Place </a:t>
                      </a:r>
                      <a:r>
                        <a:rPr lang="fr-CA" sz="700" dirty="0" smtClean="0">
                          <a:solidFill>
                            <a:srgbClr val="000000"/>
                          </a:solidFill>
                          <a:latin typeface="Arial"/>
                          <a:cs typeface="Arial"/>
                        </a:rPr>
                        <a:t>Chose,</a:t>
                      </a:r>
                      <a:r>
                        <a:rPr lang="fr-CA" sz="700" baseline="0" dirty="0" smtClean="0">
                          <a:solidFill>
                            <a:srgbClr val="000000"/>
                          </a:solidFill>
                          <a:latin typeface="Arial"/>
                          <a:cs typeface="Arial"/>
                        </a:rPr>
                        <a:t> Animal </a:t>
                      </a:r>
                      <a:r>
                        <a:rPr lang="fr-CA" sz="700" dirty="0" smtClean="0">
                          <a:solidFill>
                            <a:srgbClr val="000000"/>
                          </a:solidFill>
                          <a:latin typeface="Arial"/>
                          <a:cs typeface="Arial"/>
                        </a:rPr>
                        <a:t>(groupe)</a:t>
                      </a:r>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bl>
          </a:graphicData>
        </a:graphic>
      </p:graphicFrame>
      <p:grpSp>
        <p:nvGrpSpPr>
          <p:cNvPr id="70" name="Grouper 69"/>
          <p:cNvGrpSpPr/>
          <p:nvPr/>
        </p:nvGrpSpPr>
        <p:grpSpPr>
          <a:xfrm>
            <a:off x="6781800" y="931217"/>
            <a:ext cx="2209800" cy="5469583"/>
            <a:chOff x="6781800" y="778817"/>
            <a:chExt cx="2209800" cy="5469583"/>
          </a:xfrm>
        </p:grpSpPr>
        <p:grpSp>
          <p:nvGrpSpPr>
            <p:cNvPr id="69" name="Grouper 68"/>
            <p:cNvGrpSpPr/>
            <p:nvPr/>
          </p:nvGrpSpPr>
          <p:grpSpPr>
            <a:xfrm>
              <a:off x="6781800" y="2057400"/>
              <a:ext cx="2209800" cy="4191000"/>
              <a:chOff x="6781800" y="2057400"/>
              <a:chExt cx="2209800" cy="4191000"/>
            </a:xfrm>
          </p:grpSpPr>
          <p:cxnSp>
            <p:nvCxnSpPr>
              <p:cNvPr id="18" name="Connecteur droit 17"/>
              <p:cNvCxnSpPr/>
              <p:nvPr/>
            </p:nvCxnSpPr>
            <p:spPr>
              <a:xfrm flipV="1">
                <a:off x="6781800" y="2057400"/>
                <a:ext cx="2209800" cy="9906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6781800" y="3200400"/>
                <a:ext cx="2209800" cy="9144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6781800" y="3810000"/>
                <a:ext cx="2209800" cy="9144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781800" y="4343400"/>
                <a:ext cx="2209800" cy="9144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6781800" y="4876800"/>
                <a:ext cx="2209800" cy="9144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6781800" y="5257800"/>
                <a:ext cx="2209800" cy="9906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er 67"/>
            <p:cNvGrpSpPr/>
            <p:nvPr/>
          </p:nvGrpSpPr>
          <p:grpSpPr>
            <a:xfrm>
              <a:off x="6813887" y="778817"/>
              <a:ext cx="2177713" cy="5177383"/>
              <a:chOff x="6813887" y="778817"/>
              <a:chExt cx="2177713" cy="5177383"/>
            </a:xfrm>
          </p:grpSpPr>
          <p:cxnSp>
            <p:nvCxnSpPr>
              <p:cNvPr id="24" name="Connecteur droit 23"/>
              <p:cNvCxnSpPr/>
              <p:nvPr/>
            </p:nvCxnSpPr>
            <p:spPr>
              <a:xfrm>
                <a:off x="8991600" y="937800"/>
                <a:ext cx="0" cy="43200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Connecteur droit 62"/>
              <p:cNvCxnSpPr/>
              <p:nvPr/>
            </p:nvCxnSpPr>
            <p:spPr>
              <a:xfrm>
                <a:off x="8458200" y="1143000"/>
                <a:ext cx="0" cy="43560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Connecteur droit 63"/>
              <p:cNvCxnSpPr/>
              <p:nvPr/>
            </p:nvCxnSpPr>
            <p:spPr>
              <a:xfrm>
                <a:off x="7391400" y="1600200"/>
                <a:ext cx="0" cy="43560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Connecteur droit 64"/>
              <p:cNvCxnSpPr/>
              <p:nvPr/>
            </p:nvCxnSpPr>
            <p:spPr>
              <a:xfrm>
                <a:off x="7924800" y="1371600"/>
                <a:ext cx="0" cy="43560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6" name="ZoneTexte 35"/>
              <p:cNvSpPr txBox="1"/>
              <p:nvPr/>
            </p:nvSpPr>
            <p:spPr>
              <a:xfrm rot="20172538">
                <a:off x="6813887" y="1468283"/>
                <a:ext cx="612000" cy="288000"/>
              </a:xfrm>
              <a:prstGeom prst="rect">
                <a:avLst/>
              </a:prstGeom>
              <a:solidFill>
                <a:schemeClr val="bg1">
                  <a:lumMod val="65000"/>
                </a:schemeClr>
              </a:solidFill>
            </p:spPr>
            <p:txBody>
              <a:bodyPr wrap="none" rtlCol="0">
                <a:spAutoFit/>
              </a:bodyPr>
              <a:lstStyle/>
              <a:p>
                <a:pPr algn="ctr"/>
                <a:r>
                  <a:rPr lang="fr-CA" sz="700" b="1" dirty="0" smtClean="0"/>
                  <a:t>Repérer</a:t>
                </a:r>
                <a:endParaRPr lang="fr-CA" b="1" dirty="0"/>
              </a:p>
            </p:txBody>
          </p:sp>
          <p:sp>
            <p:nvSpPr>
              <p:cNvPr id="37" name="ZoneTexte 36"/>
              <p:cNvSpPr txBox="1"/>
              <p:nvPr/>
            </p:nvSpPr>
            <p:spPr>
              <a:xfrm rot="20206327">
                <a:off x="7347188" y="1237812"/>
                <a:ext cx="612000" cy="288000"/>
              </a:xfrm>
              <a:prstGeom prst="rect">
                <a:avLst/>
              </a:prstGeom>
              <a:solidFill>
                <a:schemeClr val="bg1">
                  <a:lumMod val="65000"/>
                </a:schemeClr>
              </a:solidFill>
            </p:spPr>
            <p:txBody>
              <a:bodyPr wrap="none" rtlCol="0">
                <a:spAutoFit/>
              </a:bodyPr>
              <a:lstStyle/>
              <a:p>
                <a:pPr algn="ctr"/>
                <a:r>
                  <a:rPr lang="fr-CA" sz="700" b="1" dirty="0" smtClean="0"/>
                  <a:t>Répéter</a:t>
                </a:r>
                <a:endParaRPr lang="fr-CA" b="1" dirty="0"/>
              </a:p>
            </p:txBody>
          </p:sp>
          <p:sp>
            <p:nvSpPr>
              <p:cNvPr id="38" name="ZoneTexte 37"/>
              <p:cNvSpPr txBox="1"/>
              <p:nvPr/>
            </p:nvSpPr>
            <p:spPr>
              <a:xfrm rot="20206327">
                <a:off x="7879130" y="1002113"/>
                <a:ext cx="648000" cy="288000"/>
              </a:xfrm>
              <a:prstGeom prst="rect">
                <a:avLst/>
              </a:prstGeom>
              <a:solidFill>
                <a:schemeClr val="bg1">
                  <a:lumMod val="65000"/>
                </a:schemeClr>
              </a:solidFill>
            </p:spPr>
            <p:txBody>
              <a:bodyPr wrap="none" rtlCol="0">
                <a:spAutoFit/>
              </a:bodyPr>
              <a:lstStyle/>
              <a:p>
                <a:pPr algn="ctr"/>
                <a:r>
                  <a:rPr lang="fr-CA" sz="700" b="1" dirty="0" smtClean="0"/>
                  <a:t>Intégrer</a:t>
                </a:r>
                <a:endParaRPr lang="fr-CA" b="1" dirty="0"/>
              </a:p>
            </p:txBody>
          </p:sp>
          <p:sp>
            <p:nvSpPr>
              <p:cNvPr id="39" name="ZoneTexte 38"/>
              <p:cNvSpPr txBox="1"/>
              <p:nvPr/>
            </p:nvSpPr>
            <p:spPr>
              <a:xfrm rot="20172538">
                <a:off x="8445293" y="778817"/>
                <a:ext cx="540000" cy="288000"/>
              </a:xfrm>
              <a:prstGeom prst="rect">
                <a:avLst/>
              </a:prstGeom>
              <a:solidFill>
                <a:schemeClr val="bg1">
                  <a:lumMod val="65000"/>
                </a:schemeClr>
              </a:solidFill>
            </p:spPr>
            <p:txBody>
              <a:bodyPr wrap="none" rtlCol="0">
                <a:spAutoFit/>
              </a:bodyPr>
              <a:lstStyle/>
              <a:p>
                <a:pPr algn="ctr"/>
                <a:r>
                  <a:rPr lang="fr-CA" sz="700" b="1" dirty="0" smtClean="0"/>
                  <a:t>Générer</a:t>
                </a:r>
                <a:endParaRPr lang="fr-CA" b="1" dirty="0"/>
              </a:p>
            </p:txBody>
          </p:sp>
        </p:grpSp>
      </p:grpSp>
      <p:sp>
        <p:nvSpPr>
          <p:cNvPr id="7" name="Rectangle 6"/>
          <p:cNvSpPr/>
          <p:nvPr/>
        </p:nvSpPr>
        <p:spPr>
          <a:xfrm rot="20128905">
            <a:off x="7068758" y="1128301"/>
            <a:ext cx="1447800" cy="228600"/>
          </a:xfrm>
          <a:prstGeom prst="rect">
            <a:avLst/>
          </a:prstGeom>
          <a:solidFill>
            <a:schemeClr val="accent5">
              <a:lumMod val="60000"/>
              <a:lumOff val="40000"/>
              <a:alpha val="35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581400" y="1524000"/>
            <a:ext cx="1447800" cy="228600"/>
          </a:xfrm>
          <a:prstGeom prst="rect">
            <a:avLst/>
          </a:prstGeom>
          <a:solidFill>
            <a:schemeClr val="accent5">
              <a:lumMod val="60000"/>
              <a:lumOff val="40000"/>
              <a:alpha val="35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28600" y="1752600"/>
            <a:ext cx="1600200" cy="228600"/>
          </a:xfrm>
          <a:prstGeom prst="rect">
            <a:avLst/>
          </a:prstGeom>
          <a:solidFill>
            <a:schemeClr val="accent5">
              <a:lumMod val="60000"/>
              <a:lumOff val="40000"/>
              <a:alpha val="35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905000" y="1030069"/>
            <a:ext cx="1600200" cy="646331"/>
          </a:xfrm>
          <a:prstGeom prst="rect">
            <a:avLst/>
          </a:prstGeom>
          <a:solidFill>
            <a:schemeClr val="accent1">
              <a:lumMod val="20000"/>
              <a:lumOff val="80000"/>
            </a:schemeClr>
          </a:solidFill>
          <a:ln>
            <a:solidFill>
              <a:schemeClr val="accent2"/>
            </a:solidFill>
          </a:ln>
        </p:spPr>
        <p:txBody>
          <a:bodyPr wrap="square" rtlCol="0">
            <a:spAutoFit/>
          </a:bodyPr>
          <a:lstStyle/>
          <a:p>
            <a:pPr algn="ctr"/>
            <a:r>
              <a:rPr lang="fr-CA" sz="1200" dirty="0" smtClean="0"/>
              <a:t>Ce que l’apprenant doit faire pour obtenir la réponse.</a:t>
            </a:r>
            <a:endParaRPr lang="fr-CA" sz="1200" dirty="0"/>
          </a:p>
        </p:txBody>
      </p:sp>
      <p:sp>
        <p:nvSpPr>
          <p:cNvPr id="11" name="TextBox 10"/>
          <p:cNvSpPr txBox="1"/>
          <p:nvPr/>
        </p:nvSpPr>
        <p:spPr>
          <a:xfrm>
            <a:off x="5105400" y="1066800"/>
            <a:ext cx="1833000" cy="646331"/>
          </a:xfrm>
          <a:prstGeom prst="rect">
            <a:avLst/>
          </a:prstGeom>
          <a:solidFill>
            <a:schemeClr val="accent1">
              <a:lumMod val="20000"/>
              <a:lumOff val="80000"/>
            </a:schemeClr>
          </a:solidFill>
          <a:ln>
            <a:solidFill>
              <a:schemeClr val="accent2"/>
            </a:solidFill>
          </a:ln>
        </p:spPr>
        <p:txBody>
          <a:bodyPr wrap="square" rtlCol="0">
            <a:spAutoFit/>
          </a:bodyPr>
          <a:lstStyle/>
          <a:p>
            <a:pPr algn="ctr"/>
            <a:r>
              <a:rPr lang="fr-CA" sz="1200" dirty="0"/>
              <a:t>Les renseignements qui aideront l’apprenant à trouver la réponse. </a:t>
            </a:r>
          </a:p>
        </p:txBody>
      </p:sp>
    </p:spTree>
    <p:extLst>
      <p:ext uri="{BB962C8B-B14F-4D97-AF65-F5344CB8AC3E}">
        <p14:creationId xmlns:p14="http://schemas.microsoft.com/office/powerpoint/2010/main" val="3011742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5" grpId="0" animBg="1"/>
      <p:bldP spid="6"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TID, </a:t>
            </a:r>
            <a:r>
              <a:rPr lang="en-US" b="1" dirty="0" smtClean="0"/>
              <a:t>TT, </a:t>
            </a:r>
            <a:r>
              <a:rPr lang="en-US" b="1" dirty="0" smtClean="0"/>
              <a:t>TA</a:t>
            </a:r>
            <a:endParaRPr lang="en-US"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Slide Number Placeholder 3"/>
          <p:cNvSpPr>
            <a:spLocks noGrp="1"/>
          </p:cNvSpPr>
          <p:nvPr>
            <p:ph type="sldNum" sz="quarter" idx="12"/>
          </p:nvPr>
        </p:nvSpPr>
        <p:spPr/>
        <p:txBody>
          <a:bodyPr/>
          <a:lstStyle/>
          <a:p>
            <a:fld id="{03CC47C0-710F-4102-93F3-3EA852175FA5}" type="slidenum">
              <a:rPr lang="en-CA" sz="1200" smtClean="0"/>
              <a:pPr/>
              <a:t>15</a:t>
            </a:fld>
            <a:endParaRPr lang="en-CA" sz="1200" dirty="0"/>
          </a:p>
        </p:txBody>
      </p:sp>
      <p:sp>
        <p:nvSpPr>
          <p:cNvPr id="5" name="TextBox 4"/>
          <p:cNvSpPr txBox="1"/>
          <p:nvPr/>
        </p:nvSpPr>
        <p:spPr>
          <a:xfrm>
            <a:off x="1524000" y="1981200"/>
            <a:ext cx="6096000" cy="800219"/>
          </a:xfrm>
          <a:prstGeom prst="rect">
            <a:avLst/>
          </a:prstGeom>
          <a:solidFill>
            <a:schemeClr val="bg2"/>
          </a:solidFill>
          <a:ln>
            <a:solidFill>
              <a:schemeClr val="accent2"/>
            </a:solidFill>
          </a:ln>
        </p:spPr>
        <p:txBody>
          <a:bodyPr wrap="square" rtlCol="0">
            <a:spAutoFit/>
          </a:bodyPr>
          <a:lstStyle/>
          <a:p>
            <a:r>
              <a:rPr lang="fr-CA" sz="2400" b="1" dirty="0" smtClean="0">
                <a:latin typeface="+mn-lt"/>
              </a:rPr>
              <a:t>TID – Type d’information demandée </a:t>
            </a:r>
            <a:r>
              <a:rPr lang="fr-CA" sz="2400" dirty="0" smtClean="0">
                <a:latin typeface="+mn-lt"/>
              </a:rPr>
              <a:t>: </a:t>
            </a:r>
            <a:br>
              <a:rPr lang="fr-CA" sz="2400" dirty="0" smtClean="0">
                <a:latin typeface="+mn-lt"/>
              </a:rPr>
            </a:br>
            <a:r>
              <a:rPr lang="fr-CA" sz="2200" dirty="0" smtClean="0">
                <a:latin typeface="+mn-lt"/>
              </a:rPr>
              <a:t>Ce </a:t>
            </a:r>
            <a:r>
              <a:rPr lang="fr-CA" sz="2200" dirty="0" smtClean="0">
                <a:latin typeface="+mn-lt"/>
              </a:rPr>
              <a:t>que l’apprenant recherche.</a:t>
            </a:r>
            <a:endParaRPr lang="fr-CA" sz="2200" dirty="0">
              <a:latin typeface="+mn-lt"/>
            </a:endParaRPr>
          </a:p>
        </p:txBody>
      </p:sp>
      <p:sp>
        <p:nvSpPr>
          <p:cNvPr id="8" name="TextBox 7"/>
          <p:cNvSpPr txBox="1"/>
          <p:nvPr/>
        </p:nvSpPr>
        <p:spPr>
          <a:xfrm>
            <a:off x="1524000" y="3352800"/>
            <a:ext cx="6096000" cy="800219"/>
          </a:xfrm>
          <a:prstGeom prst="rect">
            <a:avLst/>
          </a:prstGeom>
          <a:solidFill>
            <a:schemeClr val="accent1">
              <a:lumMod val="40000"/>
              <a:lumOff val="60000"/>
            </a:schemeClr>
          </a:solidFill>
          <a:ln>
            <a:solidFill>
              <a:schemeClr val="accent2"/>
            </a:solidFill>
          </a:ln>
        </p:spPr>
        <p:txBody>
          <a:bodyPr wrap="square" rtlCol="0">
            <a:spAutoFit/>
          </a:bodyPr>
          <a:lstStyle/>
          <a:p>
            <a:r>
              <a:rPr lang="fr-CA" sz="2400" b="1" dirty="0" smtClean="0">
                <a:latin typeface="+mn-lt"/>
              </a:rPr>
              <a:t>TT – Type de traitement </a:t>
            </a:r>
            <a:r>
              <a:rPr lang="fr-CA" sz="2400" dirty="0" smtClean="0">
                <a:latin typeface="+mn-lt"/>
              </a:rPr>
              <a:t>: </a:t>
            </a:r>
            <a:r>
              <a:rPr lang="fr-CA" sz="2200" dirty="0" smtClean="0">
                <a:latin typeface="+mn-lt"/>
              </a:rPr>
              <a:t>Ce que l’apprenant doit faire pour obtenir la réponse. </a:t>
            </a:r>
            <a:endParaRPr lang="fr-CA" sz="2200" dirty="0">
              <a:latin typeface="+mn-lt"/>
            </a:endParaRPr>
          </a:p>
        </p:txBody>
      </p:sp>
      <p:sp>
        <p:nvSpPr>
          <p:cNvPr id="9" name="TextBox 8"/>
          <p:cNvSpPr txBox="1"/>
          <p:nvPr/>
        </p:nvSpPr>
        <p:spPr>
          <a:xfrm>
            <a:off x="1524000" y="4800600"/>
            <a:ext cx="6096000" cy="800219"/>
          </a:xfrm>
          <a:prstGeom prst="rect">
            <a:avLst/>
          </a:prstGeom>
          <a:solidFill>
            <a:schemeClr val="accent2">
              <a:lumMod val="40000"/>
              <a:lumOff val="60000"/>
            </a:schemeClr>
          </a:solidFill>
          <a:ln>
            <a:solidFill>
              <a:schemeClr val="accent2"/>
            </a:solidFill>
          </a:ln>
        </p:spPr>
        <p:txBody>
          <a:bodyPr wrap="square" rtlCol="0">
            <a:spAutoFit/>
          </a:bodyPr>
          <a:lstStyle/>
          <a:p>
            <a:r>
              <a:rPr lang="fr-CA" sz="2400" b="1" dirty="0" smtClean="0">
                <a:latin typeface="+mn-lt"/>
              </a:rPr>
              <a:t>TA – </a:t>
            </a:r>
            <a:r>
              <a:rPr lang="fr-CA" sz="2400" b="1" dirty="0" smtClean="0">
                <a:latin typeface="+mn-lt"/>
              </a:rPr>
              <a:t>Type </a:t>
            </a:r>
            <a:r>
              <a:rPr lang="fr-CA" sz="2400" b="1" dirty="0" smtClean="0">
                <a:latin typeface="+mn-lt"/>
              </a:rPr>
              <a:t>d’association </a:t>
            </a:r>
            <a:r>
              <a:rPr lang="fr-CA" sz="2400" dirty="0" smtClean="0">
                <a:latin typeface="+mn-lt"/>
              </a:rPr>
              <a:t>:</a:t>
            </a:r>
            <a:r>
              <a:rPr lang="fr-CA" sz="2400" b="1" dirty="0" smtClean="0">
                <a:latin typeface="+mn-lt"/>
              </a:rPr>
              <a:t> </a:t>
            </a:r>
            <a:r>
              <a:rPr lang="fr-CA" sz="2200" dirty="0" smtClean="0">
                <a:latin typeface="+mn-lt"/>
              </a:rPr>
              <a:t>Les renseignements qui aideront l’apprenant à trouver la réponse. </a:t>
            </a:r>
            <a:endParaRPr lang="fr-CA" sz="2200" dirty="0">
              <a:latin typeface="+mn-lt"/>
            </a:endParaRPr>
          </a:p>
        </p:txBody>
      </p:sp>
    </p:spTree>
    <p:extLst>
      <p:ext uri="{BB962C8B-B14F-4D97-AF65-F5344CB8AC3E}">
        <p14:creationId xmlns:p14="http://schemas.microsoft.com/office/powerpoint/2010/main" val="34095719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r>
              <a:rPr lang="fr-CA" b="1" dirty="0" smtClean="0"/>
              <a:t>Ce qui rend une tâche complexe</a:t>
            </a:r>
            <a:endParaRPr lang="fr-CA"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990600" y="2209800"/>
            <a:ext cx="7467600" cy="4370427"/>
          </a:xfrm>
          <a:prstGeom prst="rect">
            <a:avLst/>
          </a:prstGeom>
          <a:noFill/>
        </p:spPr>
        <p:txBody>
          <a:bodyPr wrap="square" rtlCol="0">
            <a:spAutoFit/>
          </a:bodyPr>
          <a:lstStyle/>
          <a:p>
            <a:r>
              <a:rPr lang="fr-CA" sz="2000" dirty="0" smtClean="0">
                <a:latin typeface="+mn-lt"/>
              </a:rPr>
              <a:t> </a:t>
            </a:r>
            <a:r>
              <a:rPr lang="fr-CA" sz="2000" b="1" dirty="0" smtClean="0">
                <a:latin typeface="+mn-lt"/>
              </a:rPr>
              <a:t>Complexité structurelle (Matériel)</a:t>
            </a:r>
          </a:p>
          <a:p>
            <a:pPr marL="285750" indent="-285750">
              <a:spcBef>
                <a:spcPts val="600"/>
              </a:spcBef>
              <a:buFont typeface="Arial"/>
              <a:buChar char="•"/>
            </a:pPr>
            <a:r>
              <a:rPr lang="fr-CA" sz="2000" dirty="0" smtClean="0">
                <a:latin typeface="+mn-lt"/>
              </a:rPr>
              <a:t>Lisibilité du texte</a:t>
            </a:r>
          </a:p>
          <a:p>
            <a:pPr marL="285750" indent="-285750">
              <a:spcBef>
                <a:spcPts val="600"/>
              </a:spcBef>
              <a:buFont typeface="Arial"/>
              <a:buChar char="•"/>
            </a:pPr>
            <a:r>
              <a:rPr lang="fr-CA" sz="2000" dirty="0" smtClean="0">
                <a:latin typeface="+mn-lt"/>
              </a:rPr>
              <a:t>Complexité du document</a:t>
            </a:r>
          </a:p>
          <a:p>
            <a:pPr lvl="1">
              <a:spcBef>
                <a:spcPts val="600"/>
              </a:spcBef>
            </a:pPr>
            <a:r>
              <a:rPr lang="fr-CA" sz="2000" dirty="0" smtClean="0">
                <a:solidFill>
                  <a:srgbClr val="000000"/>
                </a:solidFill>
                <a:latin typeface="+mn-lt"/>
              </a:rPr>
              <a:t>a. Nombre de sections</a:t>
            </a:r>
          </a:p>
          <a:p>
            <a:pPr lvl="1">
              <a:spcBef>
                <a:spcPts val="600"/>
              </a:spcBef>
            </a:pPr>
            <a:r>
              <a:rPr lang="fr-CA" sz="2000" dirty="0" smtClean="0">
                <a:solidFill>
                  <a:srgbClr val="000000"/>
                </a:solidFill>
                <a:latin typeface="+mn-lt"/>
              </a:rPr>
              <a:t>b. Nombre d’éléments distincts</a:t>
            </a:r>
          </a:p>
          <a:p>
            <a:r>
              <a:rPr lang="fr-CA" sz="2000" dirty="0" smtClean="0">
                <a:latin typeface="+mn-lt"/>
              </a:rPr>
              <a:t> </a:t>
            </a:r>
          </a:p>
          <a:p>
            <a:r>
              <a:rPr lang="fr-CA" sz="2000" b="1" dirty="0" smtClean="0">
                <a:latin typeface="+mn-lt"/>
              </a:rPr>
              <a:t>Complexité du traitement (Stratégies)</a:t>
            </a:r>
          </a:p>
          <a:p>
            <a:pPr marL="285750" lvl="0" indent="-285750">
              <a:spcBef>
                <a:spcPts val="600"/>
              </a:spcBef>
              <a:buFont typeface="Arial"/>
              <a:buChar char="•"/>
            </a:pPr>
            <a:r>
              <a:rPr lang="fr-CA" sz="2000" dirty="0" smtClean="0">
                <a:latin typeface="+mn-lt"/>
              </a:rPr>
              <a:t>Textes continus et non continus</a:t>
            </a:r>
          </a:p>
          <a:p>
            <a:pPr lvl="1">
              <a:spcBef>
                <a:spcPts val="600"/>
              </a:spcBef>
            </a:pPr>
            <a:r>
              <a:rPr lang="fr-CA" sz="2000" dirty="0" smtClean="0">
                <a:latin typeface="+mn-lt"/>
              </a:rPr>
              <a:t>a. Type </a:t>
            </a:r>
            <a:r>
              <a:rPr lang="fr-CA" sz="2000" dirty="0" smtClean="0">
                <a:latin typeface="+mn-lt"/>
              </a:rPr>
              <a:t>d’information demandée</a:t>
            </a:r>
            <a:endParaRPr lang="fr-CA" sz="2000" dirty="0" smtClean="0">
              <a:latin typeface="+mn-lt"/>
            </a:endParaRPr>
          </a:p>
          <a:p>
            <a:pPr lvl="1">
              <a:spcBef>
                <a:spcPts val="600"/>
              </a:spcBef>
            </a:pPr>
            <a:r>
              <a:rPr lang="fr-CA" sz="2000" dirty="0" smtClean="0">
                <a:latin typeface="+mn-lt"/>
              </a:rPr>
              <a:t>b. Type </a:t>
            </a:r>
            <a:r>
              <a:rPr lang="fr-CA" sz="2000" dirty="0" smtClean="0">
                <a:latin typeface="+mn-lt"/>
              </a:rPr>
              <a:t>d’association</a:t>
            </a:r>
            <a:endParaRPr lang="fr-CA" sz="2000" dirty="0" smtClean="0">
              <a:latin typeface="+mn-lt"/>
            </a:endParaRPr>
          </a:p>
          <a:p>
            <a:pPr lvl="1">
              <a:spcBef>
                <a:spcPts val="600"/>
              </a:spcBef>
            </a:pPr>
            <a:r>
              <a:rPr lang="fr-CA" sz="2000" dirty="0" smtClean="0">
                <a:latin typeface="+mn-lt"/>
              </a:rPr>
              <a:t>c. Nombre de distractions possibles</a:t>
            </a:r>
          </a:p>
          <a:p>
            <a:r>
              <a:rPr lang="fr-CA" dirty="0" smtClean="0">
                <a:latin typeface="+mn-lt"/>
              </a:rPr>
              <a:t> </a:t>
            </a:r>
            <a:endParaRPr lang="fr-CA" dirty="0">
              <a:latin typeface="+mn-lt"/>
            </a:endParaRPr>
          </a:p>
        </p:txBody>
      </p:sp>
      <p:sp>
        <p:nvSpPr>
          <p:cNvPr id="7" name="TextBox 6"/>
          <p:cNvSpPr txBox="1"/>
          <p:nvPr/>
        </p:nvSpPr>
        <p:spPr>
          <a:xfrm>
            <a:off x="0" y="1447800"/>
            <a:ext cx="9372600" cy="738664"/>
          </a:xfrm>
          <a:prstGeom prst="rect">
            <a:avLst/>
          </a:prstGeom>
          <a:noFill/>
        </p:spPr>
        <p:txBody>
          <a:bodyPr wrap="square" rtlCol="0">
            <a:spAutoFit/>
          </a:bodyPr>
          <a:lstStyle/>
          <a:p>
            <a:pPr lvl="0" algn="ctr"/>
            <a:r>
              <a:rPr lang="fr-CA" sz="2400" b="1" dirty="0">
                <a:solidFill>
                  <a:prstClr val="black"/>
                </a:solidFill>
                <a:latin typeface="Cambria"/>
              </a:rPr>
              <a:t>Aperçu des facteurs de complexité des tâches en </a:t>
            </a:r>
            <a:r>
              <a:rPr lang="fr-CA" sz="2400" b="1" dirty="0" err="1" smtClean="0">
                <a:solidFill>
                  <a:prstClr val="black"/>
                </a:solidFill>
                <a:latin typeface="Cambria"/>
              </a:rPr>
              <a:t>littératie</a:t>
            </a:r>
            <a:endParaRPr lang="fr-CA" sz="2400" b="1" dirty="0" smtClean="0">
              <a:latin typeface="+mn-lt"/>
            </a:endParaRPr>
          </a:p>
          <a:p>
            <a:endParaRPr lang="fr-CA" dirty="0"/>
          </a:p>
        </p:txBody>
      </p:sp>
      <p:sp>
        <p:nvSpPr>
          <p:cNvPr id="8" name="TextBox 7"/>
          <p:cNvSpPr txBox="1"/>
          <p:nvPr/>
        </p:nvSpPr>
        <p:spPr>
          <a:xfrm>
            <a:off x="4038600" y="6400800"/>
            <a:ext cx="4267200" cy="307777"/>
          </a:xfrm>
          <a:prstGeom prst="rect">
            <a:avLst/>
          </a:prstGeom>
          <a:noFill/>
        </p:spPr>
        <p:txBody>
          <a:bodyPr wrap="square" rtlCol="0">
            <a:spAutoFit/>
          </a:bodyPr>
          <a:lstStyle/>
          <a:p>
            <a:r>
              <a:rPr lang="en-US" sz="1400" dirty="0" smtClean="0">
                <a:solidFill>
                  <a:schemeClr val="bg1"/>
                </a:solidFill>
                <a:latin typeface="+mn-lt"/>
              </a:rPr>
              <a:t>Source : </a:t>
            </a:r>
            <a:r>
              <a:rPr lang="en-US" sz="1400" i="1" dirty="0" smtClean="0">
                <a:solidFill>
                  <a:schemeClr val="bg1"/>
                </a:solidFill>
                <a:latin typeface="+mn-lt"/>
              </a:rPr>
              <a:t>Assessing the Complexity of Literacy Tasks</a:t>
            </a:r>
            <a:endParaRPr lang="en-US" sz="1400" i="1" dirty="0">
              <a:solidFill>
                <a:schemeClr val="bg1"/>
              </a:solidFill>
              <a:latin typeface="+mn-lt"/>
            </a:endParaRPr>
          </a:p>
        </p:txBody>
      </p:sp>
      <p:sp>
        <p:nvSpPr>
          <p:cNvPr id="5" name="Slide Number Placeholder 4"/>
          <p:cNvSpPr>
            <a:spLocks noGrp="1"/>
          </p:cNvSpPr>
          <p:nvPr>
            <p:ph type="sldNum" sz="quarter" idx="12"/>
          </p:nvPr>
        </p:nvSpPr>
        <p:spPr/>
        <p:txBody>
          <a:bodyPr/>
          <a:lstStyle/>
          <a:p>
            <a:fld id="{03CC47C0-710F-4102-93F3-3EA852175FA5}" type="slidenum">
              <a:rPr lang="en-CA" sz="1200" smtClean="0"/>
              <a:pPr/>
              <a:t>16</a:t>
            </a:fld>
            <a:endParaRPr lang="en-CA" sz="1200" dirty="0"/>
          </a:p>
        </p:txBody>
      </p:sp>
    </p:spTree>
    <p:extLst>
      <p:ext uri="{BB962C8B-B14F-4D97-AF65-F5344CB8AC3E}">
        <p14:creationId xmlns:p14="http://schemas.microsoft.com/office/powerpoint/2010/main" val="8345799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r>
              <a:rPr lang="fr-CA" b="1" dirty="0" smtClean="0"/>
              <a:t>Ce qui rend une tâche complexe</a:t>
            </a:r>
            <a:endParaRPr lang="fr-CA"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6" name="TextBox 5"/>
          <p:cNvSpPr txBox="1"/>
          <p:nvPr/>
        </p:nvSpPr>
        <p:spPr>
          <a:xfrm>
            <a:off x="1219200" y="2188725"/>
            <a:ext cx="8001000" cy="3785652"/>
          </a:xfrm>
          <a:prstGeom prst="rect">
            <a:avLst/>
          </a:prstGeom>
          <a:noFill/>
        </p:spPr>
        <p:txBody>
          <a:bodyPr wrap="square" rtlCol="0">
            <a:spAutoFit/>
          </a:bodyPr>
          <a:lstStyle/>
          <a:p>
            <a:r>
              <a:rPr lang="fr-CA" sz="2000" b="1" dirty="0" smtClean="0">
                <a:latin typeface="+mn-lt"/>
              </a:rPr>
              <a:t>Quantitatif </a:t>
            </a:r>
          </a:p>
          <a:p>
            <a:pPr lvl="1">
              <a:spcBef>
                <a:spcPts val="600"/>
              </a:spcBef>
            </a:pPr>
            <a:r>
              <a:rPr lang="fr-CA" sz="2000" dirty="0" smtClean="0">
                <a:latin typeface="+mn-lt"/>
              </a:rPr>
              <a:t>a. Spécificité de l’opération</a:t>
            </a:r>
          </a:p>
          <a:p>
            <a:pPr lvl="1">
              <a:spcBef>
                <a:spcPts val="600"/>
              </a:spcBef>
            </a:pPr>
            <a:r>
              <a:rPr lang="fr-CA" sz="2000" dirty="0" smtClean="0">
                <a:latin typeface="+mn-lt"/>
              </a:rPr>
              <a:t>b. Type de calcul</a:t>
            </a:r>
          </a:p>
          <a:p>
            <a:pPr lvl="1">
              <a:spcBef>
                <a:spcPts val="600"/>
              </a:spcBef>
            </a:pPr>
            <a:endParaRPr lang="fr-CA" sz="2000" dirty="0" smtClean="0">
              <a:latin typeface="+mn-lt"/>
            </a:endParaRPr>
          </a:p>
          <a:p>
            <a:pPr marL="84138" indent="-84138"/>
            <a:r>
              <a:rPr lang="fr-CA" sz="2000" dirty="0" smtClean="0">
                <a:latin typeface="+mn-lt"/>
              </a:rPr>
              <a:t>Type d’opération arithmétique par ordre de complexité :</a:t>
            </a:r>
          </a:p>
          <a:p>
            <a:pPr marL="285750" lvl="0" indent="-285750">
              <a:spcBef>
                <a:spcPts val="600"/>
              </a:spcBef>
              <a:buFont typeface="Arial"/>
              <a:buChar char="•"/>
            </a:pPr>
            <a:r>
              <a:rPr lang="fr-CA" sz="2000" dirty="0" smtClean="0">
                <a:latin typeface="+mn-lt"/>
              </a:rPr>
              <a:t>Addition simple (plus facile)</a:t>
            </a:r>
          </a:p>
          <a:p>
            <a:pPr marL="285750" lvl="0" indent="-285750">
              <a:spcBef>
                <a:spcPts val="600"/>
              </a:spcBef>
              <a:buFont typeface="Arial"/>
              <a:buChar char="•"/>
            </a:pPr>
            <a:r>
              <a:rPr lang="fr-CA" sz="2000" dirty="0" smtClean="0">
                <a:latin typeface="+mn-lt"/>
              </a:rPr>
              <a:t>Soustraction simple</a:t>
            </a:r>
          </a:p>
          <a:p>
            <a:pPr marL="285750" lvl="0" indent="-285750">
              <a:spcBef>
                <a:spcPts val="600"/>
              </a:spcBef>
              <a:buFont typeface="Arial"/>
              <a:buChar char="•"/>
            </a:pPr>
            <a:r>
              <a:rPr lang="fr-CA" sz="2000" dirty="0" smtClean="0">
                <a:latin typeface="+mn-lt"/>
              </a:rPr>
              <a:t>Multiplication simple</a:t>
            </a:r>
          </a:p>
          <a:p>
            <a:pPr marL="285750" lvl="0" indent="-285750">
              <a:spcBef>
                <a:spcPts val="600"/>
              </a:spcBef>
              <a:buFont typeface="Arial"/>
              <a:buChar char="•"/>
            </a:pPr>
            <a:r>
              <a:rPr lang="fr-CA" sz="2000" dirty="0" smtClean="0">
                <a:latin typeface="+mn-lt"/>
              </a:rPr>
              <a:t>Division simple</a:t>
            </a:r>
          </a:p>
          <a:p>
            <a:pPr marL="285750" lvl="0" indent="-285750">
              <a:spcBef>
                <a:spcPts val="600"/>
              </a:spcBef>
              <a:buFont typeface="Arial"/>
              <a:buChar char="•"/>
            </a:pPr>
            <a:r>
              <a:rPr lang="fr-CA" sz="2000" dirty="0" smtClean="0">
                <a:latin typeface="+mn-lt"/>
              </a:rPr>
              <a:t>Combinaison de deux opérations ou plus</a:t>
            </a:r>
            <a:endParaRPr lang="fr-CA" sz="2000" dirty="0">
              <a:latin typeface="+mn-lt"/>
            </a:endParaRPr>
          </a:p>
        </p:txBody>
      </p:sp>
      <p:sp>
        <p:nvSpPr>
          <p:cNvPr id="7" name="TextBox 6"/>
          <p:cNvSpPr txBox="1"/>
          <p:nvPr/>
        </p:nvSpPr>
        <p:spPr>
          <a:xfrm>
            <a:off x="0" y="1447800"/>
            <a:ext cx="9144000" cy="738664"/>
          </a:xfrm>
          <a:prstGeom prst="rect">
            <a:avLst/>
          </a:prstGeom>
          <a:noFill/>
        </p:spPr>
        <p:txBody>
          <a:bodyPr wrap="square" rtlCol="0">
            <a:spAutoFit/>
          </a:bodyPr>
          <a:lstStyle/>
          <a:p>
            <a:pPr algn="ctr"/>
            <a:r>
              <a:rPr lang="fr-CA" sz="2400" b="1" dirty="0" smtClean="0">
                <a:latin typeface="+mn-lt"/>
              </a:rPr>
              <a:t>Aperçu des facteurs de complexité des tâches en </a:t>
            </a:r>
            <a:r>
              <a:rPr lang="fr-CA" sz="2400" b="1" dirty="0" err="1" smtClean="0">
                <a:latin typeface="+mn-lt"/>
              </a:rPr>
              <a:t>numératie</a:t>
            </a:r>
            <a:endParaRPr lang="fr-CA" sz="2400" b="1" dirty="0" smtClean="0">
              <a:latin typeface="+mn-lt"/>
            </a:endParaRPr>
          </a:p>
          <a:p>
            <a:endParaRPr lang="fr-CA" dirty="0"/>
          </a:p>
        </p:txBody>
      </p:sp>
      <p:sp>
        <p:nvSpPr>
          <p:cNvPr id="8" name="TextBox 7"/>
          <p:cNvSpPr txBox="1"/>
          <p:nvPr/>
        </p:nvSpPr>
        <p:spPr>
          <a:xfrm>
            <a:off x="3733800" y="6324600"/>
            <a:ext cx="4267200" cy="307777"/>
          </a:xfrm>
          <a:prstGeom prst="rect">
            <a:avLst/>
          </a:prstGeom>
          <a:noFill/>
        </p:spPr>
        <p:txBody>
          <a:bodyPr wrap="square" rtlCol="0">
            <a:spAutoFit/>
          </a:bodyPr>
          <a:lstStyle/>
          <a:p>
            <a:r>
              <a:rPr lang="en-US" sz="1400" dirty="0" smtClean="0">
                <a:solidFill>
                  <a:schemeClr val="bg1"/>
                </a:solidFill>
                <a:latin typeface="+mn-lt"/>
              </a:rPr>
              <a:t>Source : </a:t>
            </a:r>
            <a:r>
              <a:rPr lang="en-US" sz="1400" i="1" dirty="0" smtClean="0">
                <a:solidFill>
                  <a:schemeClr val="bg1"/>
                </a:solidFill>
                <a:latin typeface="+mn-lt"/>
              </a:rPr>
              <a:t>Assessing the Complexity of Literacy Tasks</a:t>
            </a:r>
            <a:endParaRPr lang="en-US" sz="1400" i="1" dirty="0">
              <a:solidFill>
                <a:schemeClr val="bg1"/>
              </a:solidFill>
              <a:latin typeface="+mn-lt"/>
            </a:endParaRPr>
          </a:p>
        </p:txBody>
      </p:sp>
      <p:sp>
        <p:nvSpPr>
          <p:cNvPr id="5" name="Slide Number Placeholder 4"/>
          <p:cNvSpPr>
            <a:spLocks noGrp="1"/>
          </p:cNvSpPr>
          <p:nvPr>
            <p:ph type="sldNum" sz="quarter" idx="12"/>
          </p:nvPr>
        </p:nvSpPr>
        <p:spPr/>
        <p:txBody>
          <a:bodyPr/>
          <a:lstStyle/>
          <a:p>
            <a:fld id="{03CC47C0-710F-4102-93F3-3EA852175FA5}" type="slidenum">
              <a:rPr lang="en-CA" sz="1200" smtClean="0"/>
              <a:pPr/>
              <a:t>17</a:t>
            </a:fld>
            <a:endParaRPr lang="en-CA" sz="1200" dirty="0"/>
          </a:p>
        </p:txBody>
      </p:sp>
    </p:spTree>
    <p:extLst>
      <p:ext uri="{BB962C8B-B14F-4D97-AF65-F5344CB8AC3E}">
        <p14:creationId xmlns:p14="http://schemas.microsoft.com/office/powerpoint/2010/main" val="22674092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sz="quarter" idx="4294967295"/>
          </p:nvPr>
        </p:nvSpPr>
        <p:spPr>
          <a:xfrm>
            <a:off x="457200" y="990600"/>
            <a:ext cx="3962400" cy="5791200"/>
          </a:xfrm>
          <a:prstGeom prst="rect">
            <a:avLst/>
          </a:prstGeom>
        </p:spPr>
        <p:txBody>
          <a:bodyPr/>
          <a:lstStyle/>
          <a:p>
            <a:r>
              <a:rPr lang="fr-CA" dirty="0" smtClean="0"/>
              <a:t>Lecture</a:t>
            </a:r>
          </a:p>
          <a:p>
            <a:r>
              <a:rPr lang="fr-CA" dirty="0" smtClean="0"/>
              <a:t>Utilisation de documents</a:t>
            </a:r>
          </a:p>
          <a:p>
            <a:r>
              <a:rPr lang="fr-CA" dirty="0" smtClean="0"/>
              <a:t>Rédaction</a:t>
            </a:r>
          </a:p>
          <a:p>
            <a:r>
              <a:rPr lang="fr-CA" dirty="0" smtClean="0"/>
              <a:t>Calcul</a:t>
            </a:r>
          </a:p>
          <a:p>
            <a:r>
              <a:rPr lang="fr-CA" dirty="0" smtClean="0"/>
              <a:t>Capacité de raisonnement</a:t>
            </a:r>
          </a:p>
          <a:p>
            <a:r>
              <a:rPr lang="fr-CA" dirty="0" smtClean="0"/>
              <a:t>Communication orale</a:t>
            </a:r>
          </a:p>
          <a:p>
            <a:r>
              <a:rPr lang="fr-CA" dirty="0" smtClean="0"/>
              <a:t>Travail d’équipe</a:t>
            </a:r>
          </a:p>
          <a:p>
            <a:r>
              <a:rPr lang="fr-CA" dirty="0" smtClean="0"/>
              <a:t>Informatique</a:t>
            </a:r>
          </a:p>
          <a:p>
            <a:r>
              <a:rPr lang="fr-CA" dirty="0" smtClean="0"/>
              <a:t>Formation continue</a:t>
            </a:r>
          </a:p>
          <a:p>
            <a:endParaRPr lang="fr-CA" dirty="0">
              <a:latin typeface="Candara" charset="0"/>
            </a:endParaRPr>
          </a:p>
        </p:txBody>
      </p:sp>
      <p:sp>
        <p:nvSpPr>
          <p:cNvPr id="2" name="Title 1"/>
          <p:cNvSpPr>
            <a:spLocks noGrp="1"/>
          </p:cNvSpPr>
          <p:nvPr>
            <p:ph type="title"/>
          </p:nvPr>
        </p:nvSpPr>
        <p:spPr>
          <a:xfrm>
            <a:off x="228600" y="107576"/>
            <a:ext cx="8763000" cy="806824"/>
          </a:xfrm>
        </p:spPr>
        <p:txBody>
          <a:bodyPr/>
          <a:lstStyle/>
          <a:p>
            <a:pPr eaLnBrk="1" hangingPunct="1">
              <a:defRPr/>
            </a:pPr>
            <a:r>
              <a:rPr lang="fr-CA" sz="4000" b="1" dirty="0" smtClean="0">
                <a:cs typeface="+mj-cs"/>
              </a:rPr>
              <a:t>Les compétences essentielles et le CLAO</a:t>
            </a:r>
            <a:endParaRPr lang="fr-CA" sz="4000" b="1" dirty="0">
              <a:cs typeface="+mj-cs"/>
            </a:endParaRPr>
          </a:p>
        </p:txBody>
      </p:sp>
      <p:sp>
        <p:nvSpPr>
          <p:cNvPr id="19460" name="Content Placeholder 4"/>
          <p:cNvSpPr>
            <a:spLocks noGrp="1"/>
          </p:cNvSpPr>
          <p:nvPr>
            <p:ph sz="quarter" idx="4294967295"/>
          </p:nvPr>
        </p:nvSpPr>
        <p:spPr>
          <a:xfrm>
            <a:off x="5245100" y="1600200"/>
            <a:ext cx="3822700" cy="4724400"/>
          </a:xfrm>
          <a:prstGeom prst="rect">
            <a:avLst/>
          </a:prstGeom>
        </p:spPr>
        <p:txBody>
          <a:bodyPr>
            <a:normAutofit lnSpcReduction="10000"/>
          </a:bodyPr>
          <a:lstStyle/>
          <a:p>
            <a:pPr>
              <a:buSzPct val="113000"/>
            </a:pPr>
            <a:r>
              <a:rPr lang="fr-CA" dirty="0" smtClean="0">
                <a:solidFill>
                  <a:srgbClr val="2C7C9F"/>
                </a:solidFill>
              </a:rPr>
              <a:t>Rechercher et utiliser de l’information</a:t>
            </a:r>
          </a:p>
          <a:p>
            <a:pPr>
              <a:buSzPct val="113000"/>
            </a:pPr>
            <a:r>
              <a:rPr lang="fr-CA" dirty="0" smtClean="0">
                <a:solidFill>
                  <a:srgbClr val="FF6600"/>
                </a:solidFill>
              </a:rPr>
              <a:t>Communiquer des idées et de l’information</a:t>
            </a:r>
          </a:p>
          <a:p>
            <a:pPr>
              <a:buSzPct val="113000"/>
            </a:pPr>
            <a:r>
              <a:rPr lang="fr-CA" dirty="0" smtClean="0">
                <a:solidFill>
                  <a:schemeClr val="accent5"/>
                </a:solidFill>
              </a:rPr>
              <a:t>Comprendre et utiliser des nombres</a:t>
            </a:r>
          </a:p>
          <a:p>
            <a:pPr>
              <a:buSzPct val="113000"/>
            </a:pPr>
            <a:r>
              <a:rPr lang="fr-CA" dirty="0" smtClean="0">
                <a:solidFill>
                  <a:srgbClr val="A380E9"/>
                </a:solidFill>
              </a:rPr>
              <a:t>Utiliser la technologie numérique </a:t>
            </a:r>
          </a:p>
          <a:p>
            <a:pPr>
              <a:buSzPct val="113000"/>
            </a:pPr>
            <a:r>
              <a:rPr lang="fr-CA" dirty="0" smtClean="0">
                <a:solidFill>
                  <a:srgbClr val="008000"/>
                </a:solidFill>
              </a:rPr>
              <a:t>Gérer l’apprentissage</a:t>
            </a:r>
          </a:p>
          <a:p>
            <a:pPr>
              <a:buSzPct val="113000"/>
            </a:pPr>
            <a:r>
              <a:rPr lang="fr-CA" dirty="0" smtClean="0">
                <a:solidFill>
                  <a:schemeClr val="tx1"/>
                </a:solidFill>
              </a:rPr>
              <a:t>S’engager avec les autres</a:t>
            </a:r>
            <a:endParaRPr lang="fr-CA" dirty="0">
              <a:solidFill>
                <a:schemeClr val="tx1"/>
              </a:solidFill>
            </a:endParaRPr>
          </a:p>
        </p:txBody>
      </p:sp>
      <p:grpSp>
        <p:nvGrpSpPr>
          <p:cNvPr id="24" name="Group 23"/>
          <p:cNvGrpSpPr>
            <a:grpSpLocks/>
          </p:cNvGrpSpPr>
          <p:nvPr/>
        </p:nvGrpSpPr>
        <p:grpSpPr bwMode="auto">
          <a:xfrm>
            <a:off x="1981200" y="1295400"/>
            <a:ext cx="3352800" cy="3124200"/>
            <a:chOff x="2719027" y="2355599"/>
            <a:chExt cx="2215580" cy="2153338"/>
          </a:xfrm>
        </p:grpSpPr>
        <p:cxnSp>
          <p:nvCxnSpPr>
            <p:cNvPr id="7" name="Straight Connector 6"/>
            <p:cNvCxnSpPr/>
            <p:nvPr/>
          </p:nvCxnSpPr>
          <p:spPr>
            <a:xfrm>
              <a:off x="2719027" y="2355599"/>
              <a:ext cx="2215580" cy="3240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927525" y="2679685"/>
              <a:ext cx="1007082" cy="11990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179296" y="2679685"/>
              <a:ext cx="755311" cy="960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77171" y="2679685"/>
              <a:ext cx="1057436" cy="182925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286000" y="1981199"/>
            <a:ext cx="3048000" cy="2209799"/>
            <a:chOff x="1924076" y="2632075"/>
            <a:chExt cx="3125775" cy="1531415"/>
          </a:xfrm>
        </p:grpSpPr>
        <p:cxnSp>
          <p:nvCxnSpPr>
            <p:cNvPr id="18" name="Straight Connector 17"/>
            <p:cNvCxnSpPr/>
            <p:nvPr/>
          </p:nvCxnSpPr>
          <p:spPr>
            <a:xfrm flipV="1">
              <a:off x="3096242" y="3136729"/>
              <a:ext cx="1948725" cy="10267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24076" y="3001727"/>
              <a:ext cx="3120890" cy="13500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21397" y="2632075"/>
              <a:ext cx="1323570" cy="504651"/>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939953" y="3160151"/>
              <a:ext cx="2109898" cy="58088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a:grpSpLocks/>
          </p:cNvGrpSpPr>
          <p:nvPr/>
        </p:nvGrpSpPr>
        <p:grpSpPr bwMode="auto">
          <a:xfrm>
            <a:off x="1828801" y="3124203"/>
            <a:ext cx="3581399" cy="609600"/>
            <a:chOff x="1918804" y="3645783"/>
            <a:chExt cx="2926399" cy="533901"/>
          </a:xfrm>
        </p:grpSpPr>
        <p:cxnSp>
          <p:nvCxnSpPr>
            <p:cNvPr id="30" name="Straight Connector 29"/>
            <p:cNvCxnSpPr/>
            <p:nvPr/>
          </p:nvCxnSpPr>
          <p:spPr>
            <a:xfrm>
              <a:off x="1918804" y="3645783"/>
              <a:ext cx="2926399" cy="400423"/>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973510" y="4046202"/>
              <a:ext cx="871693" cy="133482"/>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a:grpSpLocks/>
          </p:cNvGrpSpPr>
          <p:nvPr/>
        </p:nvGrpSpPr>
        <p:grpSpPr bwMode="auto">
          <a:xfrm>
            <a:off x="1905000" y="1295400"/>
            <a:ext cx="3465511" cy="4343398"/>
            <a:chOff x="1795128" y="2301767"/>
            <a:chExt cx="3139479" cy="3161266"/>
          </a:xfrm>
        </p:grpSpPr>
        <p:cxnSp>
          <p:nvCxnSpPr>
            <p:cNvPr id="35" name="Straight Connector 34"/>
            <p:cNvCxnSpPr/>
            <p:nvPr/>
          </p:nvCxnSpPr>
          <p:spPr>
            <a:xfrm>
              <a:off x="1795128" y="2301767"/>
              <a:ext cx="3139479" cy="242780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416408" y="4729567"/>
              <a:ext cx="2518199" cy="73346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140284" y="2856375"/>
              <a:ext cx="2761246" cy="183020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71252" y="3300061"/>
              <a:ext cx="2863355" cy="142950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68658" y="4187435"/>
              <a:ext cx="1965949" cy="5421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a:grpSpLocks/>
          </p:cNvGrpSpPr>
          <p:nvPr/>
        </p:nvGrpSpPr>
        <p:grpSpPr bwMode="auto">
          <a:xfrm>
            <a:off x="3581399" y="3886201"/>
            <a:ext cx="1657351" cy="2285998"/>
            <a:chOff x="3367064" y="4039540"/>
            <a:chExt cx="1567543" cy="1784873"/>
          </a:xfrm>
        </p:grpSpPr>
        <p:cxnSp>
          <p:nvCxnSpPr>
            <p:cNvPr id="46" name="Straight Connector 45"/>
            <p:cNvCxnSpPr/>
            <p:nvPr/>
          </p:nvCxnSpPr>
          <p:spPr>
            <a:xfrm flipV="1">
              <a:off x="3367064" y="5218359"/>
              <a:ext cx="1567543" cy="606054"/>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67065" y="4039540"/>
              <a:ext cx="1567542" cy="1178818"/>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a:grpSpLocks/>
          </p:cNvGrpSpPr>
          <p:nvPr/>
        </p:nvGrpSpPr>
        <p:grpSpPr bwMode="auto">
          <a:xfrm>
            <a:off x="3048000" y="3886200"/>
            <a:ext cx="2295524" cy="2144715"/>
            <a:chOff x="2790498" y="3987481"/>
            <a:chExt cx="2144109" cy="1569863"/>
          </a:xfrm>
        </p:grpSpPr>
        <p:cxnSp>
          <p:nvCxnSpPr>
            <p:cNvPr id="51" name="Straight Connector 50"/>
            <p:cNvCxnSpPr/>
            <p:nvPr/>
          </p:nvCxnSpPr>
          <p:spPr>
            <a:xfrm>
              <a:off x="2790498" y="4824121"/>
              <a:ext cx="2144109" cy="73322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573409" y="3987481"/>
              <a:ext cx="1361198" cy="15698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46367" y="4433689"/>
              <a:ext cx="1788240" cy="1123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Slide Number Placeholder 3"/>
          <p:cNvSpPr>
            <a:spLocks noGrp="1"/>
          </p:cNvSpPr>
          <p:nvPr>
            <p:ph type="sldNum" sz="quarter" idx="12"/>
          </p:nvPr>
        </p:nvSpPr>
        <p:spPr/>
        <p:txBody>
          <a:bodyPr/>
          <a:lstStyle/>
          <a:p>
            <a:fld id="{0590A565-949F-4D5A-A0C0-847087B43A26}" type="slidenum">
              <a:rPr lang="en-CA" sz="1200" smtClean="0"/>
              <a:pPr/>
              <a:t>18</a:t>
            </a:fld>
            <a:endParaRPr lang="en-CA" sz="1200" dirty="0"/>
          </a:p>
        </p:txBody>
      </p:sp>
    </p:spTree>
    <p:extLst>
      <p:ext uri="{BB962C8B-B14F-4D97-AF65-F5344CB8AC3E}">
        <p14:creationId xmlns:p14="http://schemas.microsoft.com/office/powerpoint/2010/main" val="2232042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ppt_x"/>
                                          </p:val>
                                        </p:tav>
                                        <p:tav tm="100000">
                                          <p:val>
                                            <p:strVal val="#ppt_x"/>
                                          </p:val>
                                        </p:tav>
                                      </p:tavLst>
                                    </p:anim>
                                    <p:anim calcmode="lin" valueType="num">
                                      <p:cBhvr additive="base">
                                        <p:cTn id="14"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ppt_x"/>
                                          </p:val>
                                        </p:tav>
                                        <p:tav tm="100000">
                                          <p:val>
                                            <p:strVal val="#ppt_x"/>
                                          </p:val>
                                        </p:tav>
                                      </p:tavLst>
                                    </p:anim>
                                    <p:anim calcmode="lin" valueType="num">
                                      <p:cBhvr additive="base">
                                        <p:cTn id="20"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1000" fill="hold"/>
                                        <p:tgtEl>
                                          <p:spTgt spid="44"/>
                                        </p:tgtEl>
                                        <p:attrNameLst>
                                          <p:attrName>ppt_x</p:attrName>
                                        </p:attrNameLst>
                                      </p:cBhvr>
                                      <p:tavLst>
                                        <p:tav tm="0">
                                          <p:val>
                                            <p:strVal val="#ppt_x"/>
                                          </p:val>
                                        </p:tav>
                                        <p:tav tm="100000">
                                          <p:val>
                                            <p:strVal val="#ppt_x"/>
                                          </p:val>
                                        </p:tav>
                                      </p:tavLst>
                                    </p:anim>
                                    <p:anim calcmode="lin" valueType="num">
                                      <p:cBhvr additive="base">
                                        <p:cTn id="26"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1000" fill="hold"/>
                                        <p:tgtEl>
                                          <p:spTgt spid="49"/>
                                        </p:tgtEl>
                                        <p:attrNameLst>
                                          <p:attrName>ppt_x</p:attrName>
                                        </p:attrNameLst>
                                      </p:cBhvr>
                                      <p:tavLst>
                                        <p:tav tm="0">
                                          <p:val>
                                            <p:strVal val="#ppt_x"/>
                                          </p:val>
                                        </p:tav>
                                        <p:tav tm="100000">
                                          <p:val>
                                            <p:strVal val="#ppt_x"/>
                                          </p:val>
                                        </p:tav>
                                      </p:tavLst>
                                    </p:anim>
                                    <p:anim calcmode="lin" valueType="num">
                                      <p:cBhvr additive="base">
                                        <p:cTn id="32"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1000" fill="hold"/>
                                        <p:tgtEl>
                                          <p:spTgt spid="56"/>
                                        </p:tgtEl>
                                        <p:attrNameLst>
                                          <p:attrName>ppt_x</p:attrName>
                                        </p:attrNameLst>
                                      </p:cBhvr>
                                      <p:tavLst>
                                        <p:tav tm="0">
                                          <p:val>
                                            <p:strVal val="#ppt_x"/>
                                          </p:val>
                                        </p:tav>
                                        <p:tav tm="100000">
                                          <p:val>
                                            <p:strVal val="#ppt_x"/>
                                          </p:val>
                                        </p:tav>
                                      </p:tavLst>
                                    </p:anim>
                                    <p:anim calcmode="lin" valueType="num">
                                      <p:cBhvr additive="base">
                                        <p:cTn id="38" dur="10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9275" y="415644"/>
            <a:ext cx="8042276" cy="1336956"/>
          </a:xfrm>
        </p:spPr>
        <p:txBody>
          <a:bodyPr/>
          <a:lstStyle/>
          <a:p>
            <a:r>
              <a:rPr lang="fr-CA" b="1" dirty="0" smtClean="0"/>
              <a:t>Plus de renseignements </a:t>
            </a:r>
            <a:br>
              <a:rPr lang="fr-CA" b="1" dirty="0" smtClean="0"/>
            </a:br>
            <a:r>
              <a:rPr lang="fr-CA" b="1" dirty="0" smtClean="0"/>
              <a:t>au sujet du CLAO</a:t>
            </a:r>
            <a:endParaRPr lang="fr-CA" b="1" dirty="0"/>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6" name="Slide Number Placeholder 5"/>
          <p:cNvSpPr>
            <a:spLocks noGrp="1"/>
          </p:cNvSpPr>
          <p:nvPr>
            <p:ph type="sldNum" sz="quarter" idx="12"/>
          </p:nvPr>
        </p:nvSpPr>
        <p:spPr/>
        <p:txBody>
          <a:bodyPr/>
          <a:lstStyle/>
          <a:p>
            <a:fld id="{0590A565-949F-4D5A-A0C0-847087B43A26}" type="slidenum">
              <a:rPr lang="en-CA" sz="1200" smtClean="0"/>
              <a:pPr/>
              <a:t>19</a:t>
            </a:fld>
            <a:endParaRPr lang="en-CA" sz="1200" dirty="0"/>
          </a:p>
        </p:txBody>
      </p:sp>
      <p:sp>
        <p:nvSpPr>
          <p:cNvPr id="8" name="TextBox 7"/>
          <p:cNvSpPr txBox="1"/>
          <p:nvPr/>
        </p:nvSpPr>
        <p:spPr>
          <a:xfrm>
            <a:off x="990600" y="2122944"/>
            <a:ext cx="7467600" cy="2308324"/>
          </a:xfrm>
          <a:prstGeom prst="rect">
            <a:avLst/>
          </a:prstGeom>
          <a:noFill/>
        </p:spPr>
        <p:txBody>
          <a:bodyPr wrap="square" rtlCol="0">
            <a:spAutoFit/>
          </a:bodyPr>
          <a:lstStyle/>
          <a:p>
            <a:r>
              <a:rPr lang="fr-CA" sz="2400" dirty="0" smtClean="0">
                <a:latin typeface="+mn-lt"/>
              </a:rPr>
              <a:t>Consultez le document mère :</a:t>
            </a:r>
          </a:p>
          <a:p>
            <a:endParaRPr lang="fr-CA" sz="2400" dirty="0" smtClean="0">
              <a:latin typeface="+mn-lt"/>
            </a:endParaRPr>
          </a:p>
          <a:p>
            <a:r>
              <a:rPr lang="fr-FR" sz="2400" dirty="0" smtClean="0">
                <a:latin typeface="+mn-lt"/>
              </a:rPr>
              <a:t>Curriculum en </a:t>
            </a:r>
            <a:r>
              <a:rPr lang="fr-FR" sz="2400" dirty="0" err="1" smtClean="0">
                <a:latin typeface="+mn-lt"/>
              </a:rPr>
              <a:t>Littératie</a:t>
            </a:r>
            <a:r>
              <a:rPr lang="fr-FR" sz="2400" dirty="0" smtClean="0">
                <a:latin typeface="+mn-lt"/>
              </a:rPr>
              <a:t> des Adultes en Ontario </a:t>
            </a:r>
          </a:p>
          <a:p>
            <a:r>
              <a:rPr lang="fr-FR" sz="2400" dirty="0" smtClean="0">
                <a:latin typeface="+mn-lt"/>
              </a:rPr>
              <a:t>Cadre </a:t>
            </a:r>
            <a:r>
              <a:rPr lang="fr-FR" sz="2400" dirty="0">
                <a:latin typeface="+mn-lt"/>
              </a:rPr>
              <a:t>du curriculum </a:t>
            </a:r>
            <a:endParaRPr lang="fr-FR" sz="2400" dirty="0" smtClean="0">
              <a:latin typeface="+mn-lt"/>
            </a:endParaRPr>
          </a:p>
          <a:p>
            <a:r>
              <a:rPr lang="fr-CA" sz="2400" dirty="0" smtClean="0">
                <a:latin typeface="+mn-lt"/>
              </a:rPr>
              <a:t>Ministère de la Formation et des Collèges et Universités</a:t>
            </a:r>
          </a:p>
          <a:p>
            <a:r>
              <a:rPr lang="fr-CA" sz="2400" dirty="0" smtClean="0">
                <a:latin typeface="+mn-lt"/>
              </a:rPr>
              <a:t>Octobre 2011</a:t>
            </a:r>
            <a:endParaRPr lang="fr-CA" sz="2400" dirty="0">
              <a:latin typeface="+mn-lt"/>
            </a:endParaRPr>
          </a:p>
        </p:txBody>
      </p:sp>
    </p:spTree>
    <p:extLst>
      <p:ext uri="{BB962C8B-B14F-4D97-AF65-F5344CB8AC3E}">
        <p14:creationId xmlns:p14="http://schemas.microsoft.com/office/powerpoint/2010/main" val="269331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4294967295"/>
          </p:nvPr>
        </p:nvSpPr>
        <p:spPr>
          <a:xfrm>
            <a:off x="533400" y="990600"/>
            <a:ext cx="8382000" cy="5486400"/>
          </a:xfrm>
        </p:spPr>
        <p:txBody>
          <a:bodyPr>
            <a:noAutofit/>
          </a:bodyPr>
          <a:lstStyle/>
          <a:p>
            <a:pPr marL="0" indent="0">
              <a:spcBef>
                <a:spcPts val="0"/>
              </a:spcBef>
              <a:buNone/>
            </a:pPr>
            <a:r>
              <a:rPr lang="fr-CA" sz="1600" b="1" dirty="0" smtClean="0">
                <a:solidFill>
                  <a:srgbClr val="000000"/>
                </a:solidFill>
                <a:cs typeface="Calibri"/>
              </a:rPr>
              <a:t>Partie A :</a:t>
            </a:r>
          </a:p>
          <a:p>
            <a:pPr lvl="1">
              <a:spcBef>
                <a:spcPts val="0"/>
              </a:spcBef>
            </a:pPr>
            <a:r>
              <a:rPr lang="fr-CA" sz="1600" dirty="0" smtClean="0">
                <a:solidFill>
                  <a:srgbClr val="000000"/>
                </a:solidFill>
                <a:cs typeface="Calibri"/>
              </a:rPr>
              <a:t>Tâches et ensemble de tâches</a:t>
            </a:r>
          </a:p>
          <a:p>
            <a:pPr lvl="1">
              <a:spcBef>
                <a:spcPts val="0"/>
              </a:spcBef>
            </a:pPr>
            <a:r>
              <a:rPr lang="fr-CA" sz="1600" dirty="0" smtClean="0">
                <a:solidFill>
                  <a:srgbClr val="000000"/>
                </a:solidFill>
                <a:cs typeface="Calibri"/>
              </a:rPr>
              <a:t>Tâches vs développement des compétences</a:t>
            </a:r>
          </a:p>
          <a:p>
            <a:pPr lvl="1">
              <a:spcBef>
                <a:spcPts val="0"/>
              </a:spcBef>
            </a:pPr>
            <a:r>
              <a:rPr lang="fr-CA" sz="1600" dirty="0" smtClean="0">
                <a:solidFill>
                  <a:srgbClr val="000000"/>
                </a:solidFill>
                <a:cs typeface="Calibri"/>
              </a:rPr>
              <a:t>Cadre théorique</a:t>
            </a:r>
          </a:p>
          <a:p>
            <a:pPr lvl="1">
              <a:spcBef>
                <a:spcPts val="0"/>
              </a:spcBef>
            </a:pPr>
            <a:r>
              <a:rPr lang="fr-CA" sz="1600" dirty="0" smtClean="0">
                <a:solidFill>
                  <a:srgbClr val="000000"/>
                </a:solidFill>
                <a:cs typeface="Calibri"/>
              </a:rPr>
              <a:t>Introduction aux niveaux de complexité</a:t>
            </a:r>
          </a:p>
          <a:p>
            <a:pPr marL="0" indent="0">
              <a:spcBef>
                <a:spcPts val="0"/>
              </a:spcBef>
              <a:buNone/>
            </a:pPr>
            <a:endParaRPr lang="fr-CA" sz="1600" dirty="0" smtClean="0">
              <a:solidFill>
                <a:srgbClr val="000000"/>
              </a:solidFill>
              <a:cs typeface="Calibri"/>
            </a:endParaRPr>
          </a:p>
          <a:p>
            <a:pPr marL="0" indent="0">
              <a:spcBef>
                <a:spcPts val="0"/>
              </a:spcBef>
              <a:buNone/>
            </a:pPr>
            <a:r>
              <a:rPr lang="fr-CA" sz="1600" b="1" dirty="0" smtClean="0">
                <a:solidFill>
                  <a:srgbClr val="000000"/>
                </a:solidFill>
                <a:cs typeface="Calibri"/>
              </a:rPr>
              <a:t>Partie B :</a:t>
            </a:r>
          </a:p>
          <a:p>
            <a:pPr lvl="1">
              <a:spcBef>
                <a:spcPts val="0"/>
              </a:spcBef>
            </a:pPr>
            <a:r>
              <a:rPr lang="fr-CA" sz="1600" dirty="0" smtClean="0">
                <a:solidFill>
                  <a:srgbClr val="000000"/>
                </a:solidFill>
                <a:cs typeface="Calibri"/>
              </a:rPr>
              <a:t>Caractéristiques d’un bon document</a:t>
            </a:r>
          </a:p>
          <a:p>
            <a:pPr lvl="1">
              <a:spcBef>
                <a:spcPts val="0"/>
              </a:spcBef>
            </a:pPr>
            <a:r>
              <a:rPr lang="fr-CA" sz="1600" dirty="0" smtClean="0">
                <a:solidFill>
                  <a:srgbClr val="000000"/>
                </a:solidFill>
                <a:cs typeface="Calibri"/>
              </a:rPr>
              <a:t>Adapter la tâche et non le document</a:t>
            </a:r>
          </a:p>
          <a:p>
            <a:pPr lvl="1">
              <a:spcBef>
                <a:spcPts val="0"/>
              </a:spcBef>
            </a:pPr>
            <a:r>
              <a:rPr lang="fr-CA" sz="1600" dirty="0" smtClean="0">
                <a:solidFill>
                  <a:srgbClr val="000000"/>
                </a:solidFill>
                <a:cs typeface="Calibri"/>
              </a:rPr>
              <a:t>Comment trouver des documents liés à une voie précise</a:t>
            </a:r>
          </a:p>
          <a:p>
            <a:pPr marL="0" indent="0">
              <a:spcBef>
                <a:spcPts val="0"/>
              </a:spcBef>
              <a:buNone/>
            </a:pPr>
            <a:endParaRPr lang="fr-CA" sz="1600" b="1" dirty="0" smtClean="0">
              <a:solidFill>
                <a:srgbClr val="000000"/>
              </a:solidFill>
              <a:cs typeface="Calibri"/>
            </a:endParaRPr>
          </a:p>
          <a:p>
            <a:pPr marL="0" indent="0">
              <a:spcBef>
                <a:spcPts val="0"/>
              </a:spcBef>
              <a:buNone/>
            </a:pPr>
            <a:r>
              <a:rPr lang="fr-CA" sz="1600" b="1" dirty="0" smtClean="0">
                <a:solidFill>
                  <a:srgbClr val="000000"/>
                </a:solidFill>
                <a:cs typeface="Calibri"/>
              </a:rPr>
              <a:t>Partie C :</a:t>
            </a:r>
          </a:p>
          <a:p>
            <a:pPr lvl="1">
              <a:spcBef>
                <a:spcPts val="0"/>
              </a:spcBef>
            </a:pPr>
            <a:r>
              <a:rPr lang="fr-CA" sz="1600" dirty="0" smtClean="0">
                <a:solidFill>
                  <a:srgbClr val="000000"/>
                </a:solidFill>
                <a:cs typeface="Calibri"/>
              </a:rPr>
              <a:t>Échelle de complexité</a:t>
            </a:r>
          </a:p>
          <a:p>
            <a:pPr lvl="1">
              <a:spcBef>
                <a:spcPts val="0"/>
              </a:spcBef>
            </a:pPr>
            <a:r>
              <a:rPr lang="fr-CA" sz="1600" dirty="0" smtClean="0">
                <a:solidFill>
                  <a:srgbClr val="000000"/>
                </a:solidFill>
                <a:cs typeface="Calibri"/>
              </a:rPr>
              <a:t>Liste de contrôle pour la rédaction des tâches</a:t>
            </a:r>
          </a:p>
          <a:p>
            <a:pPr marL="12700" indent="0">
              <a:spcBef>
                <a:spcPts val="0"/>
              </a:spcBef>
              <a:buNone/>
            </a:pPr>
            <a:endParaRPr lang="fr-CA" sz="1800" b="1" dirty="0" smtClean="0">
              <a:solidFill>
                <a:srgbClr val="000000"/>
              </a:solidFill>
              <a:cs typeface="Calibri"/>
            </a:endParaRPr>
          </a:p>
          <a:p>
            <a:pPr marL="12700" indent="0">
              <a:spcBef>
                <a:spcPts val="0"/>
              </a:spcBef>
              <a:buNone/>
            </a:pPr>
            <a:r>
              <a:rPr lang="fr-CA" sz="1600" b="1" dirty="0" smtClean="0">
                <a:solidFill>
                  <a:schemeClr val="tx1"/>
                </a:solidFill>
                <a:cs typeface="Calibri"/>
              </a:rPr>
              <a:t>Partie D :</a:t>
            </a:r>
          </a:p>
          <a:p>
            <a:pPr lvl="1">
              <a:spcBef>
                <a:spcPts val="0"/>
              </a:spcBef>
            </a:pPr>
            <a:r>
              <a:rPr lang="fr-CA" sz="1600" dirty="0" smtClean="0">
                <a:solidFill>
                  <a:schemeClr val="tx1"/>
                </a:solidFill>
                <a:cs typeface="Calibri"/>
              </a:rPr>
              <a:t>Niveaux de complexité</a:t>
            </a:r>
          </a:p>
          <a:p>
            <a:pPr lvl="1">
              <a:spcBef>
                <a:spcPts val="0"/>
              </a:spcBef>
            </a:pPr>
            <a:r>
              <a:rPr lang="fr-CA" sz="1600" dirty="0" smtClean="0">
                <a:solidFill>
                  <a:schemeClr val="tx1"/>
                </a:solidFill>
                <a:cs typeface="Calibri"/>
              </a:rPr>
              <a:t>Révision</a:t>
            </a:r>
          </a:p>
          <a:p>
            <a:pPr lvl="1">
              <a:spcBef>
                <a:spcPts val="0"/>
              </a:spcBef>
            </a:pPr>
            <a:r>
              <a:rPr lang="fr-CA" sz="1600" dirty="0" smtClean="0">
                <a:solidFill>
                  <a:schemeClr val="tx1"/>
                </a:solidFill>
                <a:cs typeface="Calibri"/>
              </a:rPr>
              <a:t>Tâche finale</a:t>
            </a:r>
          </a:p>
        </p:txBody>
      </p:sp>
      <p:sp>
        <p:nvSpPr>
          <p:cNvPr id="2" name="Footer Placeholder 1"/>
          <p:cNvSpPr>
            <a:spLocks noGrp="1"/>
          </p:cNvSpPr>
          <p:nvPr>
            <p:ph type="ftr" sz="quarter" idx="11"/>
          </p:nvPr>
        </p:nvSpPr>
        <p:spPr/>
        <p:txBody>
          <a:bodyPr/>
          <a:lstStyle/>
          <a:p>
            <a:pPr>
              <a:defRPr/>
            </a:pPr>
            <a:r>
              <a:rPr lang="fr-CA" dirty="0" smtClean="0"/>
              <a:t>Ramsay/Tuer et coll. 2014</a:t>
            </a:r>
            <a:endParaRPr lang="fr-CA" dirty="0"/>
          </a:p>
        </p:txBody>
      </p:sp>
      <p:sp>
        <p:nvSpPr>
          <p:cNvPr id="23554" name="Rectangle 2"/>
          <p:cNvSpPr>
            <a:spLocks noGrp="1" noChangeArrowheads="1"/>
          </p:cNvSpPr>
          <p:nvPr>
            <p:ph type="title" idx="4294967295"/>
          </p:nvPr>
        </p:nvSpPr>
        <p:spPr>
          <a:xfrm>
            <a:off x="457200" y="76200"/>
            <a:ext cx="8229600" cy="838200"/>
          </a:xfrm>
        </p:spPr>
        <p:txBody>
          <a:bodyPr anchorCtr="0"/>
          <a:lstStyle/>
          <a:p>
            <a:pPr eaLnBrk="1" hangingPunct="1">
              <a:defRPr/>
            </a:pPr>
            <a:r>
              <a:rPr lang="fr-CA" sz="4300" b="1" dirty="0" smtClean="0">
                <a:latin typeface="Calibri"/>
                <a:ea typeface="+mj-ea"/>
                <a:cs typeface="Calibri"/>
              </a:rPr>
              <a:t>Ordre du jour du </a:t>
            </a:r>
            <a:r>
              <a:rPr lang="fr-CA" sz="4300" b="1" dirty="0" err="1" smtClean="0">
                <a:latin typeface="Calibri"/>
                <a:ea typeface="+mj-ea"/>
                <a:cs typeface="Calibri"/>
              </a:rPr>
              <a:t>Webinaire</a:t>
            </a:r>
            <a:r>
              <a:rPr lang="fr-CA" sz="4300" b="1" dirty="0" smtClean="0">
                <a:latin typeface="Calibri"/>
                <a:ea typeface="+mj-ea"/>
                <a:cs typeface="Calibri"/>
              </a:rPr>
              <a:t>*</a:t>
            </a:r>
          </a:p>
        </p:txBody>
      </p:sp>
      <p:sp>
        <p:nvSpPr>
          <p:cNvPr id="3" name="TextBox 2"/>
          <p:cNvSpPr txBox="1"/>
          <p:nvPr/>
        </p:nvSpPr>
        <p:spPr>
          <a:xfrm>
            <a:off x="6477000" y="1524000"/>
            <a:ext cx="2057400" cy="646331"/>
          </a:xfrm>
          <a:prstGeom prst="rect">
            <a:avLst/>
          </a:prstGeom>
          <a:noFill/>
        </p:spPr>
        <p:txBody>
          <a:bodyPr wrap="square" rtlCol="0">
            <a:spAutoFit/>
          </a:bodyPr>
          <a:lstStyle/>
          <a:p>
            <a:pPr algn="ctr"/>
            <a:r>
              <a:rPr lang="fr-CA" b="1" dirty="0" smtClean="0">
                <a:solidFill>
                  <a:schemeClr val="accent1"/>
                </a:solidFill>
                <a:latin typeface="Cambria"/>
                <a:cs typeface="Cambria"/>
              </a:rPr>
              <a:t>1</a:t>
            </a:r>
            <a:r>
              <a:rPr lang="fr-CA" b="1" baseline="30000" dirty="0" smtClean="0">
                <a:solidFill>
                  <a:schemeClr val="accent1"/>
                </a:solidFill>
                <a:latin typeface="Cambria"/>
                <a:cs typeface="Cambria"/>
              </a:rPr>
              <a:t>er</a:t>
            </a:r>
            <a:r>
              <a:rPr lang="fr-CA" b="1" dirty="0" smtClean="0">
                <a:solidFill>
                  <a:schemeClr val="accent1"/>
                </a:solidFill>
                <a:latin typeface="Cambria"/>
                <a:cs typeface="Cambria"/>
              </a:rPr>
              <a:t> </a:t>
            </a:r>
            <a:r>
              <a:rPr lang="fr-CA" b="1" dirty="0" err="1" smtClean="0">
                <a:solidFill>
                  <a:schemeClr val="accent1"/>
                </a:solidFill>
                <a:latin typeface="Cambria"/>
                <a:cs typeface="Cambria"/>
              </a:rPr>
              <a:t>Webinaire</a:t>
            </a:r>
            <a:endParaRPr lang="fr-CA" b="1" dirty="0" smtClean="0">
              <a:solidFill>
                <a:schemeClr val="accent1"/>
              </a:solidFill>
              <a:latin typeface="Cambria"/>
              <a:cs typeface="Cambria"/>
            </a:endParaRPr>
          </a:p>
          <a:p>
            <a:pPr algn="ctr"/>
            <a:r>
              <a:rPr lang="fr-CA" b="1" dirty="0" smtClean="0">
                <a:solidFill>
                  <a:schemeClr val="accent1"/>
                </a:solidFill>
                <a:latin typeface="Cambria"/>
                <a:cs typeface="Cambria"/>
              </a:rPr>
              <a:t>Parties A &amp; B</a:t>
            </a:r>
            <a:endParaRPr lang="fr-CA" b="1" dirty="0">
              <a:solidFill>
                <a:schemeClr val="accent1"/>
              </a:solidFill>
              <a:latin typeface="Cambria"/>
              <a:cs typeface="Cambria"/>
            </a:endParaRPr>
          </a:p>
        </p:txBody>
      </p:sp>
      <p:sp>
        <p:nvSpPr>
          <p:cNvPr id="8" name="TextBox 7"/>
          <p:cNvSpPr txBox="1"/>
          <p:nvPr/>
        </p:nvSpPr>
        <p:spPr>
          <a:xfrm>
            <a:off x="6477000" y="3087469"/>
            <a:ext cx="2057400" cy="646331"/>
          </a:xfrm>
          <a:prstGeom prst="rect">
            <a:avLst/>
          </a:prstGeom>
          <a:noFill/>
        </p:spPr>
        <p:txBody>
          <a:bodyPr wrap="square" rtlCol="0">
            <a:spAutoFit/>
          </a:bodyPr>
          <a:lstStyle/>
          <a:p>
            <a:pPr algn="ctr"/>
            <a:r>
              <a:rPr lang="fr-CA" b="1" dirty="0" smtClean="0">
                <a:solidFill>
                  <a:srgbClr val="2C7C9F"/>
                </a:solidFill>
                <a:latin typeface="Cambria"/>
                <a:cs typeface="Cambria"/>
              </a:rPr>
              <a:t>2</a:t>
            </a:r>
            <a:r>
              <a:rPr lang="fr-CA" b="1" baseline="30000" dirty="0" smtClean="0">
                <a:solidFill>
                  <a:srgbClr val="2C7C9F"/>
                </a:solidFill>
                <a:latin typeface="Cambria"/>
                <a:cs typeface="Cambria"/>
              </a:rPr>
              <a:t>e</a:t>
            </a:r>
            <a:r>
              <a:rPr lang="fr-CA" b="1" dirty="0" smtClean="0">
                <a:solidFill>
                  <a:srgbClr val="2C7C9F"/>
                </a:solidFill>
                <a:latin typeface="Cambria"/>
                <a:cs typeface="Cambria"/>
              </a:rPr>
              <a:t> </a:t>
            </a:r>
            <a:r>
              <a:rPr lang="fr-CA" b="1" dirty="0" err="1" smtClean="0">
                <a:solidFill>
                  <a:srgbClr val="2C7C9F"/>
                </a:solidFill>
                <a:latin typeface="Cambria"/>
                <a:cs typeface="Cambria"/>
              </a:rPr>
              <a:t>Webinaire</a:t>
            </a:r>
            <a:endParaRPr lang="fr-CA" b="1" dirty="0" smtClean="0">
              <a:solidFill>
                <a:srgbClr val="2C7C9F"/>
              </a:solidFill>
              <a:latin typeface="Cambria"/>
              <a:cs typeface="Cambria"/>
            </a:endParaRPr>
          </a:p>
          <a:p>
            <a:pPr algn="ctr"/>
            <a:r>
              <a:rPr lang="fr-CA" b="1" dirty="0" smtClean="0">
                <a:solidFill>
                  <a:srgbClr val="2C7C9F"/>
                </a:solidFill>
                <a:latin typeface="Cambria"/>
                <a:cs typeface="Cambria"/>
              </a:rPr>
              <a:t>Partie C</a:t>
            </a:r>
            <a:endParaRPr lang="fr-CA" b="1" dirty="0">
              <a:solidFill>
                <a:srgbClr val="2C7C9F"/>
              </a:solidFill>
              <a:latin typeface="Cambria"/>
              <a:cs typeface="Cambria"/>
            </a:endParaRPr>
          </a:p>
        </p:txBody>
      </p:sp>
      <p:sp>
        <p:nvSpPr>
          <p:cNvPr id="11" name="TextBox 10"/>
          <p:cNvSpPr txBox="1"/>
          <p:nvPr/>
        </p:nvSpPr>
        <p:spPr>
          <a:xfrm>
            <a:off x="6400800" y="4648200"/>
            <a:ext cx="2438400" cy="646331"/>
          </a:xfrm>
          <a:prstGeom prst="rect">
            <a:avLst/>
          </a:prstGeom>
          <a:noFill/>
        </p:spPr>
        <p:txBody>
          <a:bodyPr wrap="square" rtlCol="0">
            <a:spAutoFit/>
          </a:bodyPr>
          <a:lstStyle/>
          <a:p>
            <a:pPr algn="ctr"/>
            <a:r>
              <a:rPr lang="fr-CA" b="1" dirty="0" smtClean="0">
                <a:solidFill>
                  <a:srgbClr val="2C7C9F"/>
                </a:solidFill>
                <a:latin typeface="Cambria"/>
                <a:cs typeface="Cambria"/>
              </a:rPr>
              <a:t>3</a:t>
            </a:r>
            <a:r>
              <a:rPr lang="fr-CA" b="1" baseline="30000" dirty="0" smtClean="0">
                <a:solidFill>
                  <a:srgbClr val="2C7C9F"/>
                </a:solidFill>
                <a:latin typeface="Cambria"/>
                <a:cs typeface="Cambria"/>
              </a:rPr>
              <a:t>e</a:t>
            </a:r>
            <a:r>
              <a:rPr lang="fr-CA" b="1" dirty="0" smtClean="0">
                <a:solidFill>
                  <a:srgbClr val="2C7C9F"/>
                </a:solidFill>
                <a:latin typeface="Cambria"/>
                <a:cs typeface="Cambria"/>
              </a:rPr>
              <a:t> </a:t>
            </a:r>
            <a:r>
              <a:rPr lang="fr-CA" b="1" dirty="0" err="1" smtClean="0">
                <a:solidFill>
                  <a:srgbClr val="2C7C9F"/>
                </a:solidFill>
                <a:latin typeface="Cambria"/>
                <a:cs typeface="Cambria"/>
              </a:rPr>
              <a:t>Webinaire</a:t>
            </a:r>
            <a:endParaRPr lang="fr-CA" b="1" dirty="0" smtClean="0">
              <a:solidFill>
                <a:srgbClr val="2C7C9F"/>
              </a:solidFill>
              <a:latin typeface="Cambria"/>
              <a:cs typeface="Cambria"/>
            </a:endParaRPr>
          </a:p>
          <a:p>
            <a:pPr algn="ctr"/>
            <a:r>
              <a:rPr lang="fr-CA" b="1" dirty="0" smtClean="0">
                <a:solidFill>
                  <a:srgbClr val="2C7C9F"/>
                </a:solidFill>
                <a:latin typeface="Cambria"/>
                <a:cs typeface="Cambria"/>
              </a:rPr>
              <a:t>Révision &amp; Exemples</a:t>
            </a:r>
            <a:endParaRPr lang="fr-CA" b="1" dirty="0">
              <a:solidFill>
                <a:srgbClr val="2C7C9F"/>
              </a:solidFill>
              <a:latin typeface="Cambria"/>
              <a:cs typeface="Cambria"/>
            </a:endParaRPr>
          </a:p>
        </p:txBody>
      </p:sp>
      <p:sp>
        <p:nvSpPr>
          <p:cNvPr id="4" name="TextBox 3"/>
          <p:cNvSpPr txBox="1"/>
          <p:nvPr/>
        </p:nvSpPr>
        <p:spPr>
          <a:xfrm>
            <a:off x="3886200" y="6019800"/>
            <a:ext cx="5029200" cy="877163"/>
          </a:xfrm>
          <a:prstGeom prst="rect">
            <a:avLst/>
          </a:prstGeom>
          <a:noFill/>
        </p:spPr>
        <p:txBody>
          <a:bodyPr wrap="square" rtlCol="0">
            <a:spAutoFit/>
          </a:bodyPr>
          <a:lstStyle/>
          <a:p>
            <a:r>
              <a:rPr lang="fr-CA" sz="1100" dirty="0" smtClean="0">
                <a:latin typeface="+mn-lt"/>
                <a:cs typeface="Calibri"/>
              </a:rPr>
              <a:t>*Adapté de : </a:t>
            </a:r>
            <a:r>
              <a:rPr lang="fr-CA" sz="1100" i="1" dirty="0">
                <a:latin typeface="+mn-lt"/>
                <a:cs typeface="Calibri"/>
              </a:rPr>
              <a:t>Le développement des activités d’apprentissage liées au milieu de travail</a:t>
            </a:r>
            <a:r>
              <a:rPr lang="fr-CA" sz="1100" dirty="0" smtClean="0">
                <a:latin typeface="+mn-lt"/>
                <a:cs typeface="Calibri"/>
              </a:rPr>
              <a:t>,  </a:t>
            </a:r>
            <a:r>
              <a:rPr lang="fr-CA" sz="1100" dirty="0" err="1" smtClean="0">
                <a:latin typeface="+mn-lt"/>
                <a:cs typeface="Calibri"/>
              </a:rPr>
              <a:t>SkillPlan</a:t>
            </a:r>
            <a:r>
              <a:rPr lang="fr-CA" sz="1100" dirty="0" smtClean="0">
                <a:latin typeface="+mn-lt"/>
                <a:cs typeface="Calibri"/>
              </a:rPr>
              <a:t> BC 2007; </a:t>
            </a:r>
            <a:r>
              <a:rPr lang="fr-CA" sz="1100" i="1" dirty="0" smtClean="0">
                <a:latin typeface="+mn-lt"/>
                <a:cs typeface="Calibri"/>
              </a:rPr>
              <a:t>Essential </a:t>
            </a:r>
            <a:r>
              <a:rPr lang="fr-CA" sz="1100" i="1" dirty="0" err="1" smtClean="0">
                <a:latin typeface="+mn-lt"/>
                <a:cs typeface="Calibri"/>
              </a:rPr>
              <a:t>Skills</a:t>
            </a:r>
            <a:r>
              <a:rPr lang="fr-CA" sz="1100" i="1" dirty="0" smtClean="0">
                <a:latin typeface="+mn-lt"/>
                <a:cs typeface="Calibri"/>
              </a:rPr>
              <a:t> Workshop</a:t>
            </a:r>
            <a:r>
              <a:rPr lang="fr-CA" sz="1100" dirty="0" smtClean="0">
                <a:latin typeface="+mn-lt"/>
                <a:cs typeface="Calibri"/>
              </a:rPr>
              <a:t>, Jane Tuer; et </a:t>
            </a:r>
            <a:r>
              <a:rPr lang="fr-CA" sz="1100" i="1" dirty="0" err="1" smtClean="0">
                <a:latin typeface="+mn-lt"/>
                <a:cs typeface="Calibri"/>
              </a:rPr>
              <a:t>Through</a:t>
            </a:r>
            <a:r>
              <a:rPr lang="fr-CA" sz="1100" i="1" dirty="0" smtClean="0">
                <a:latin typeface="+mn-lt"/>
                <a:cs typeface="Calibri"/>
              </a:rPr>
              <a:t> the </a:t>
            </a:r>
            <a:r>
              <a:rPr lang="fr-CA" sz="1100" i="1" dirty="0" err="1" smtClean="0">
                <a:latin typeface="+mn-lt"/>
                <a:cs typeface="Calibri"/>
              </a:rPr>
              <a:t>Worker’s</a:t>
            </a:r>
            <a:r>
              <a:rPr lang="fr-CA" sz="1100" i="1" dirty="0" smtClean="0">
                <a:latin typeface="+mn-lt"/>
                <a:cs typeface="Calibri"/>
              </a:rPr>
              <a:t> </a:t>
            </a:r>
            <a:r>
              <a:rPr lang="fr-CA" sz="1100" i="1" dirty="0" err="1" smtClean="0">
                <a:latin typeface="+mn-lt"/>
                <a:cs typeface="Calibri"/>
              </a:rPr>
              <a:t>Eyes</a:t>
            </a:r>
            <a:r>
              <a:rPr lang="fr-CA" sz="1100" dirty="0" smtClean="0">
                <a:latin typeface="+mn-lt"/>
                <a:cs typeface="Calibri"/>
              </a:rPr>
              <a:t>, 2009</a:t>
            </a:r>
          </a:p>
          <a:p>
            <a:endParaRPr lang="fr-CA" dirty="0"/>
          </a:p>
        </p:txBody>
      </p:sp>
      <p:sp>
        <p:nvSpPr>
          <p:cNvPr id="5" name="Slide Number Placeholder 4"/>
          <p:cNvSpPr>
            <a:spLocks noGrp="1"/>
          </p:cNvSpPr>
          <p:nvPr>
            <p:ph type="sldNum" sz="quarter" idx="12"/>
          </p:nvPr>
        </p:nvSpPr>
        <p:spPr/>
        <p:txBody>
          <a:bodyPr/>
          <a:lstStyle/>
          <a:p>
            <a:fld id="{812CBFFD-8C11-4504-A23B-993D69A44123}" type="slidenum">
              <a:rPr lang="fr-CA" sz="1200" smtClean="0"/>
              <a:pPr/>
              <a:t>2</a:t>
            </a:fld>
            <a:endParaRPr lang="fr-CA"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2"/>
          <p:cNvSpPr txBox="1">
            <a:spLocks noChangeArrowheads="1"/>
          </p:cNvSpPr>
          <p:nvPr/>
        </p:nvSpPr>
        <p:spPr bwMode="auto">
          <a:xfrm>
            <a:off x="1600200" y="304800"/>
            <a:ext cx="5791200" cy="830997"/>
          </a:xfrm>
          <a:prstGeom prst="rect">
            <a:avLst/>
          </a:prstGeom>
          <a:noFill/>
          <a:ln w="9525">
            <a:noFill/>
            <a:miter lim="800000"/>
            <a:headEnd/>
            <a:tailEnd/>
          </a:ln>
        </p:spPr>
        <p:txBody>
          <a:bodyPr wrap="square">
            <a:spAutoFit/>
          </a:bodyPr>
          <a:lstStyle/>
          <a:p>
            <a:pPr algn="ctr"/>
            <a:r>
              <a:rPr lang="fr-CA" sz="4800" b="1" smtClean="0">
                <a:solidFill>
                  <a:srgbClr val="2C7C9F"/>
                </a:solidFill>
                <a:latin typeface="Calibri"/>
                <a:cs typeface="Calibri"/>
              </a:rPr>
              <a:t>Processus en 3 étapes</a:t>
            </a:r>
            <a:endParaRPr lang="fr-CA" sz="4800" b="1">
              <a:solidFill>
                <a:srgbClr val="2C7C9F"/>
              </a:solidFill>
              <a:latin typeface="Calibri"/>
              <a:cs typeface="Calibri"/>
            </a:endParaRPr>
          </a:p>
        </p:txBody>
      </p:sp>
      <p:graphicFrame>
        <p:nvGraphicFramePr>
          <p:cNvPr id="7" name="Diagram 6"/>
          <p:cNvGraphicFramePr/>
          <p:nvPr>
            <p:extLst>
              <p:ext uri="{D42A27DB-BD31-4B8C-83A1-F6EECF244321}">
                <p14:modId xmlns:p14="http://schemas.microsoft.com/office/powerpoint/2010/main" val="1950875696"/>
              </p:ext>
            </p:extLst>
          </p:nvPr>
        </p:nvGraphicFramePr>
        <p:xfrm>
          <a:off x="533400" y="1219200"/>
          <a:ext cx="83058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3" name="Slide Number Placeholder 2"/>
          <p:cNvSpPr>
            <a:spLocks noGrp="1"/>
          </p:cNvSpPr>
          <p:nvPr>
            <p:ph type="sldNum" sz="quarter" idx="12"/>
          </p:nvPr>
        </p:nvSpPr>
        <p:spPr/>
        <p:txBody>
          <a:bodyPr/>
          <a:lstStyle/>
          <a:p>
            <a:fld id="{812CBFFD-8C11-4504-A23B-993D69A44123}" type="slidenum">
              <a:rPr lang="en-CA" sz="1200" smtClean="0"/>
              <a:pPr/>
              <a:t>20</a:t>
            </a:fld>
            <a:endParaRPr lang="en-CA" sz="12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5 voies de transition en AFB</a:t>
            </a:r>
            <a:endParaRPr lang="fr-CA"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228600" y="2209800"/>
            <a:ext cx="2667000" cy="461665"/>
          </a:xfrm>
          <a:prstGeom prst="rect">
            <a:avLst/>
          </a:prstGeom>
          <a:solidFill>
            <a:srgbClr val="BFF944"/>
          </a:solidFill>
        </p:spPr>
        <p:txBody>
          <a:bodyPr wrap="square" rtlCol="0">
            <a:spAutoFit/>
          </a:bodyPr>
          <a:lstStyle/>
          <a:p>
            <a:pPr algn="ctr"/>
            <a:r>
              <a:rPr lang="fr-CA" sz="2400" smtClean="0">
                <a:latin typeface="Cambria"/>
                <a:cs typeface="Cambria"/>
              </a:rPr>
              <a:t>Autonomie</a:t>
            </a:r>
            <a:endParaRPr lang="fr-CA" sz="2800">
              <a:latin typeface="Cambria"/>
              <a:cs typeface="Cambria"/>
            </a:endParaRPr>
          </a:p>
        </p:txBody>
      </p:sp>
      <p:sp>
        <p:nvSpPr>
          <p:cNvPr id="6" name="TextBox 5"/>
          <p:cNvSpPr txBox="1"/>
          <p:nvPr/>
        </p:nvSpPr>
        <p:spPr>
          <a:xfrm>
            <a:off x="3048000" y="4198203"/>
            <a:ext cx="2667000" cy="830997"/>
          </a:xfrm>
          <a:prstGeom prst="rect">
            <a:avLst/>
          </a:prstGeom>
          <a:solidFill>
            <a:schemeClr val="accent6">
              <a:lumMod val="40000"/>
              <a:lumOff val="60000"/>
            </a:schemeClr>
          </a:solidFill>
        </p:spPr>
        <p:txBody>
          <a:bodyPr wrap="square" rtlCol="0">
            <a:spAutoFit/>
          </a:bodyPr>
          <a:lstStyle/>
          <a:p>
            <a:pPr algn="ctr"/>
            <a:r>
              <a:rPr lang="fr-CA" sz="2400" dirty="0" smtClean="0">
                <a:latin typeface="Cambria"/>
                <a:cs typeface="Cambria"/>
              </a:rPr>
              <a:t>Études postsecondaires</a:t>
            </a:r>
            <a:endParaRPr lang="fr-CA" sz="2400" dirty="0">
              <a:latin typeface="Cambria"/>
              <a:cs typeface="Cambria"/>
            </a:endParaRPr>
          </a:p>
        </p:txBody>
      </p:sp>
      <p:sp>
        <p:nvSpPr>
          <p:cNvPr id="7" name="TextBox 6"/>
          <p:cNvSpPr txBox="1"/>
          <p:nvPr/>
        </p:nvSpPr>
        <p:spPr>
          <a:xfrm>
            <a:off x="5943600" y="3972580"/>
            <a:ext cx="2667000" cy="461665"/>
          </a:xfrm>
          <a:prstGeom prst="rect">
            <a:avLst/>
          </a:prstGeom>
          <a:solidFill>
            <a:schemeClr val="tx2">
              <a:lumMod val="25000"/>
              <a:lumOff val="75000"/>
            </a:schemeClr>
          </a:solidFill>
        </p:spPr>
        <p:txBody>
          <a:bodyPr wrap="square" rtlCol="0">
            <a:spAutoFit/>
          </a:bodyPr>
          <a:lstStyle/>
          <a:p>
            <a:pPr algn="ctr"/>
            <a:r>
              <a:rPr lang="fr-CA" sz="2400" smtClean="0">
                <a:latin typeface="Cambria"/>
                <a:cs typeface="Cambria"/>
              </a:rPr>
              <a:t>Emploi</a:t>
            </a:r>
            <a:endParaRPr lang="fr-CA" sz="2800">
              <a:latin typeface="Cambria"/>
              <a:cs typeface="Cambria"/>
            </a:endParaRPr>
          </a:p>
        </p:txBody>
      </p:sp>
      <p:sp>
        <p:nvSpPr>
          <p:cNvPr id="8" name="TextBox 7"/>
          <p:cNvSpPr txBox="1"/>
          <p:nvPr/>
        </p:nvSpPr>
        <p:spPr>
          <a:xfrm>
            <a:off x="3048000" y="3207603"/>
            <a:ext cx="2667000" cy="830997"/>
          </a:xfrm>
          <a:prstGeom prst="rect">
            <a:avLst/>
          </a:prstGeom>
          <a:solidFill>
            <a:schemeClr val="accent6">
              <a:lumMod val="20000"/>
              <a:lumOff val="80000"/>
            </a:schemeClr>
          </a:solidFill>
        </p:spPr>
        <p:txBody>
          <a:bodyPr wrap="square" rtlCol="0">
            <a:spAutoFit/>
          </a:bodyPr>
          <a:lstStyle/>
          <a:p>
            <a:pPr algn="ctr"/>
            <a:r>
              <a:rPr lang="fr-CA" sz="2400" smtClean="0">
                <a:latin typeface="Cambria"/>
                <a:cs typeface="Cambria"/>
              </a:rPr>
              <a:t>Études secondaires</a:t>
            </a:r>
            <a:endParaRPr lang="fr-CA" sz="2400">
              <a:latin typeface="Cambria"/>
              <a:cs typeface="Cambria"/>
            </a:endParaRPr>
          </a:p>
        </p:txBody>
      </p:sp>
      <p:sp>
        <p:nvSpPr>
          <p:cNvPr id="9" name="TextBox 8"/>
          <p:cNvSpPr txBox="1"/>
          <p:nvPr/>
        </p:nvSpPr>
        <p:spPr>
          <a:xfrm>
            <a:off x="5943600" y="2971800"/>
            <a:ext cx="2667000" cy="830997"/>
          </a:xfrm>
          <a:prstGeom prst="rect">
            <a:avLst/>
          </a:prstGeom>
          <a:solidFill>
            <a:srgbClr val="A380E9"/>
          </a:solidFill>
        </p:spPr>
        <p:txBody>
          <a:bodyPr wrap="square" rtlCol="0">
            <a:spAutoFit/>
          </a:bodyPr>
          <a:lstStyle/>
          <a:p>
            <a:pPr algn="ctr"/>
            <a:r>
              <a:rPr lang="fr-CA" sz="2400" dirty="0" smtClean="0">
                <a:latin typeface="Cambria"/>
                <a:cs typeface="Cambria"/>
              </a:rPr>
              <a:t>Formation en apprentissage</a:t>
            </a:r>
            <a:endParaRPr lang="fr-CA" sz="2400" dirty="0">
              <a:latin typeface="Cambria"/>
              <a:cs typeface="Cambria"/>
            </a:endParaRPr>
          </a:p>
        </p:txBody>
      </p:sp>
      <p:sp>
        <p:nvSpPr>
          <p:cNvPr id="10" name="TextBox 9"/>
          <p:cNvSpPr txBox="1"/>
          <p:nvPr/>
        </p:nvSpPr>
        <p:spPr>
          <a:xfrm>
            <a:off x="5943600" y="2209800"/>
            <a:ext cx="2667000" cy="461665"/>
          </a:xfrm>
          <a:prstGeom prst="rect">
            <a:avLst/>
          </a:prstGeom>
          <a:solidFill>
            <a:schemeClr val="tx2">
              <a:lumMod val="50000"/>
              <a:lumOff val="50000"/>
            </a:schemeClr>
          </a:solidFill>
        </p:spPr>
        <p:txBody>
          <a:bodyPr wrap="square" rtlCol="0">
            <a:spAutoFit/>
          </a:bodyPr>
          <a:lstStyle/>
          <a:p>
            <a:pPr algn="ctr"/>
            <a:r>
              <a:rPr lang="fr-CA" sz="2400" dirty="0" smtClean="0">
                <a:latin typeface="Cambria"/>
                <a:cs typeface="Cambria"/>
              </a:rPr>
              <a:t>Lié à l’emploi</a:t>
            </a:r>
            <a:endParaRPr lang="fr-CA" sz="2400" dirty="0">
              <a:latin typeface="Cambria"/>
              <a:cs typeface="Cambria"/>
            </a:endParaRPr>
          </a:p>
        </p:txBody>
      </p:sp>
      <p:sp>
        <p:nvSpPr>
          <p:cNvPr id="11" name="TextBox 10"/>
          <p:cNvSpPr txBox="1"/>
          <p:nvPr/>
        </p:nvSpPr>
        <p:spPr>
          <a:xfrm>
            <a:off x="3048000" y="2209800"/>
            <a:ext cx="2667000" cy="830997"/>
          </a:xfrm>
          <a:prstGeom prst="rect">
            <a:avLst/>
          </a:prstGeom>
          <a:solidFill>
            <a:schemeClr val="accent6">
              <a:lumMod val="60000"/>
              <a:lumOff val="40000"/>
            </a:schemeClr>
          </a:solidFill>
        </p:spPr>
        <p:txBody>
          <a:bodyPr wrap="square" rtlCol="0">
            <a:spAutoFit/>
          </a:bodyPr>
          <a:lstStyle/>
          <a:p>
            <a:pPr algn="ctr"/>
            <a:r>
              <a:rPr lang="fr-CA" sz="2400" dirty="0" smtClean="0">
                <a:latin typeface="Cambria"/>
                <a:cs typeface="Cambria"/>
              </a:rPr>
              <a:t>Perfectionnement scolaire</a:t>
            </a:r>
            <a:endParaRPr lang="fr-CA" sz="2400" dirty="0">
              <a:latin typeface="Cambria"/>
              <a:cs typeface="Cambria"/>
            </a:endParaRPr>
          </a:p>
        </p:txBody>
      </p:sp>
      <p:sp>
        <p:nvSpPr>
          <p:cNvPr id="5" name="Slide Number Placeholder 4"/>
          <p:cNvSpPr>
            <a:spLocks noGrp="1"/>
          </p:cNvSpPr>
          <p:nvPr>
            <p:ph type="sldNum" sz="quarter" idx="12"/>
          </p:nvPr>
        </p:nvSpPr>
        <p:spPr/>
        <p:txBody>
          <a:bodyPr/>
          <a:lstStyle/>
          <a:p>
            <a:fld id="{03CC47C0-710F-4102-93F3-3EA852175FA5}" type="slidenum">
              <a:rPr lang="en-CA" sz="1200" smtClean="0"/>
              <a:pPr/>
              <a:t>21</a:t>
            </a:fld>
            <a:endParaRPr lang="en-CA" sz="1200" dirty="0"/>
          </a:p>
        </p:txBody>
      </p:sp>
    </p:spTree>
    <p:extLst>
      <p:ext uri="{BB962C8B-B14F-4D97-AF65-F5344CB8AC3E}">
        <p14:creationId xmlns:p14="http://schemas.microsoft.com/office/powerpoint/2010/main" val="11745272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36956"/>
          </a:xfrm>
        </p:spPr>
        <p:txBody>
          <a:bodyPr/>
          <a:lstStyle/>
          <a:p>
            <a:r>
              <a:rPr lang="fr-CA" sz="4300" b="1" dirty="0" smtClean="0">
                <a:latin typeface="Calibri"/>
                <a:cs typeface="Calibri"/>
              </a:rPr>
              <a:t>Qu’est-ce qu’une tâche liée à l’emploi?</a:t>
            </a:r>
            <a:endParaRPr lang="fr-CA" sz="4300" b="1" dirty="0">
              <a:latin typeface="Calibri"/>
              <a:cs typeface="Calibri"/>
            </a:endParaRPr>
          </a:p>
        </p:txBody>
      </p:sp>
      <p:sp>
        <p:nvSpPr>
          <p:cNvPr id="3" name="Content Placeholder 2"/>
          <p:cNvSpPr>
            <a:spLocks noGrp="1"/>
          </p:cNvSpPr>
          <p:nvPr>
            <p:ph idx="1"/>
          </p:nvPr>
        </p:nvSpPr>
        <p:spPr>
          <a:xfrm>
            <a:off x="457200" y="1828800"/>
            <a:ext cx="8534400" cy="4267200"/>
          </a:xfrm>
        </p:spPr>
        <p:txBody>
          <a:bodyPr>
            <a:normAutofit fontScale="92500" lnSpcReduction="20000"/>
          </a:bodyPr>
          <a:lstStyle/>
          <a:p>
            <a:pPr marL="0" indent="0">
              <a:buNone/>
            </a:pPr>
            <a:r>
              <a:rPr lang="fr-CA" dirty="0" smtClean="0">
                <a:latin typeface="Cambria"/>
                <a:cs typeface="Cambria"/>
              </a:rPr>
              <a:t>Au travail, l’employé doit accomplir une série de tâches. Par exemple, l’employé peut rédiger des renseignements dans un formulaire, repérer des renseignements se trouvant dans un manuel ou trouver des dates et des heures dans un horaire. </a:t>
            </a:r>
          </a:p>
          <a:p>
            <a:pPr marL="0" indent="0">
              <a:buNone/>
            </a:pPr>
            <a:r>
              <a:rPr lang="fr-CA" dirty="0" smtClean="0">
                <a:latin typeface="Cambria"/>
                <a:cs typeface="Cambria"/>
              </a:rPr>
              <a:t>La tâche que vous créerez devra reproduire ces types de tâches professionnelles. </a:t>
            </a:r>
          </a:p>
          <a:p>
            <a:pPr marL="0" indent="0">
              <a:buNone/>
            </a:pPr>
            <a:r>
              <a:rPr lang="fr-CA" dirty="0" smtClean="0">
                <a:latin typeface="Cambria"/>
                <a:cs typeface="Cambria"/>
              </a:rPr>
              <a:t>Pour savoir si une tâche est liée à l’emploi, posez-vous la question suivante :</a:t>
            </a:r>
          </a:p>
          <a:p>
            <a:pPr marL="0" indent="0">
              <a:buNone/>
            </a:pPr>
            <a:r>
              <a:rPr lang="fr-CA" b="1" dirty="0" smtClean="0">
                <a:latin typeface="Cambria"/>
                <a:cs typeface="Cambria"/>
              </a:rPr>
              <a:t>Est-ce qu’un employé fait ce genre de tâche au travail?</a:t>
            </a:r>
          </a:p>
          <a:p>
            <a:pPr marL="0" indent="0">
              <a:buNone/>
            </a:pPr>
            <a:endParaRPr lang="fr-CA" sz="1400" dirty="0" smtClean="0">
              <a:latin typeface="Cambria"/>
              <a:cs typeface="Cambria"/>
            </a:endParaRPr>
          </a:p>
          <a:p>
            <a:pPr marL="0" indent="0" algn="r">
              <a:buNone/>
            </a:pPr>
            <a:r>
              <a:rPr lang="fr-CA" sz="1400" dirty="0" smtClean="0">
                <a:latin typeface="Cambria"/>
                <a:cs typeface="Cambria"/>
              </a:rPr>
              <a:t>Source : </a:t>
            </a:r>
            <a:r>
              <a:rPr lang="fr-CA" sz="1400" i="1" dirty="0">
                <a:cs typeface="Calibri"/>
              </a:rPr>
              <a:t>Le développement des activités d’apprentissage liées au milieu de travail</a:t>
            </a:r>
            <a:r>
              <a:rPr lang="fr-CA" sz="1400" i="1" dirty="0" smtClean="0">
                <a:latin typeface="Cambria"/>
                <a:cs typeface="Cambria"/>
              </a:rPr>
              <a:t> </a:t>
            </a:r>
            <a:r>
              <a:rPr lang="fr-CA" sz="1400" dirty="0" smtClean="0">
                <a:latin typeface="Cambria"/>
                <a:cs typeface="Cambria"/>
              </a:rPr>
              <a:t>par </a:t>
            </a:r>
            <a:r>
              <a:rPr lang="fr-CA" sz="1400" dirty="0" err="1" smtClean="0">
                <a:latin typeface="Cambria"/>
                <a:cs typeface="Cambria"/>
              </a:rPr>
              <a:t>SkillPlan</a:t>
            </a:r>
            <a:r>
              <a:rPr lang="fr-CA" sz="1400" dirty="0" smtClean="0">
                <a:latin typeface="Cambria"/>
                <a:cs typeface="Cambria"/>
              </a:rPr>
              <a:t> BC</a:t>
            </a:r>
            <a:endParaRPr lang="fr-CA" sz="1400" dirty="0">
              <a:latin typeface="Cambria"/>
              <a:cs typeface="Cambria"/>
            </a:endParaRPr>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Slide Number Placeholder 3"/>
          <p:cNvSpPr>
            <a:spLocks noGrp="1"/>
          </p:cNvSpPr>
          <p:nvPr>
            <p:ph type="sldNum" sz="quarter" idx="12"/>
          </p:nvPr>
        </p:nvSpPr>
        <p:spPr/>
        <p:txBody>
          <a:bodyPr/>
          <a:lstStyle/>
          <a:p>
            <a:fld id="{08F8F7CA-D7B4-45DD-B60C-AE3E2DFF5FA0}" type="slidenum">
              <a:rPr lang="en-CA" sz="1200" smtClean="0"/>
              <a:pPr/>
              <a:t>22</a:t>
            </a:fld>
            <a:endParaRPr lang="en-CA" sz="1200" dirty="0"/>
          </a:p>
        </p:txBody>
      </p:sp>
    </p:spTree>
    <p:extLst>
      <p:ext uri="{BB962C8B-B14F-4D97-AF65-F5344CB8AC3E}">
        <p14:creationId xmlns:p14="http://schemas.microsoft.com/office/powerpoint/2010/main" val="42576174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149506" name="Rectangle 2"/>
          <p:cNvSpPr>
            <a:spLocks noGrp="1" noChangeArrowheads="1"/>
          </p:cNvSpPr>
          <p:nvPr>
            <p:ph type="title" idx="4294967295"/>
          </p:nvPr>
        </p:nvSpPr>
        <p:spPr>
          <a:xfrm>
            <a:off x="0" y="228600"/>
            <a:ext cx="9144000" cy="1447800"/>
          </a:xfrm>
        </p:spPr>
        <p:txBody>
          <a:bodyPr anchorCtr="0"/>
          <a:lstStyle/>
          <a:p>
            <a:pPr eaLnBrk="1" hangingPunct="1">
              <a:defRPr/>
            </a:pPr>
            <a:r>
              <a:rPr lang="fr-CA" sz="3200" b="1" dirty="0" smtClean="0">
                <a:latin typeface="Calibri"/>
              </a:rPr>
              <a:t/>
            </a:r>
            <a:br>
              <a:rPr lang="fr-CA" sz="3200" b="1" dirty="0" smtClean="0">
                <a:latin typeface="Calibri"/>
              </a:rPr>
            </a:br>
            <a:r>
              <a:rPr lang="fr-CA" sz="3200" b="1" dirty="0" smtClean="0">
                <a:latin typeface="Calibri"/>
              </a:rPr>
              <a:t>Pourquoi utiliser des activités liées à l’emploi </a:t>
            </a:r>
            <a:br>
              <a:rPr lang="fr-CA" sz="3200" b="1" dirty="0" smtClean="0">
                <a:latin typeface="Calibri"/>
              </a:rPr>
            </a:br>
            <a:r>
              <a:rPr lang="fr-CA" sz="3200" b="1" dirty="0" smtClean="0">
                <a:latin typeface="Calibri"/>
              </a:rPr>
              <a:t>pour les apprenants des voies de transition « Emploi/Formation en apprentissage »?</a:t>
            </a:r>
          </a:p>
        </p:txBody>
      </p:sp>
      <p:sp>
        <p:nvSpPr>
          <p:cNvPr id="23557" name="Rectangle 3"/>
          <p:cNvSpPr>
            <a:spLocks noGrp="1" noChangeArrowheads="1"/>
          </p:cNvSpPr>
          <p:nvPr>
            <p:ph type="body" idx="4294967295"/>
          </p:nvPr>
        </p:nvSpPr>
        <p:spPr>
          <a:xfrm>
            <a:off x="533400" y="1905000"/>
            <a:ext cx="8229600" cy="4343400"/>
          </a:xfrm>
        </p:spPr>
        <p:txBody>
          <a:bodyPr>
            <a:noAutofit/>
          </a:bodyPr>
          <a:lstStyle/>
          <a:p>
            <a:pPr eaLnBrk="1" hangingPunct="1">
              <a:buFont typeface="Wingdings" pitchFamily="2" charset="2"/>
              <a:buChar char="Ø"/>
              <a:defRPr/>
            </a:pPr>
            <a:r>
              <a:rPr lang="fr-CA" dirty="0" smtClean="0">
                <a:solidFill>
                  <a:schemeClr val="tx1"/>
                </a:solidFill>
                <a:latin typeface="Cambria"/>
                <a:ea typeface="+mn-ea"/>
                <a:cs typeface="Cambria"/>
              </a:rPr>
              <a:t>Au travail, les employés font généralement de la lecture dans un but précis.</a:t>
            </a:r>
          </a:p>
          <a:p>
            <a:pPr eaLnBrk="1" hangingPunct="1">
              <a:buFont typeface="Wingdings" pitchFamily="2" charset="2"/>
              <a:buChar char="Ø"/>
              <a:defRPr/>
            </a:pPr>
            <a:r>
              <a:rPr lang="fr-CA" dirty="0" smtClean="0">
                <a:solidFill>
                  <a:srgbClr val="000000"/>
                </a:solidFill>
                <a:latin typeface="Cambria"/>
                <a:ea typeface="+mn-ea"/>
                <a:cs typeface="Cambria"/>
              </a:rPr>
              <a:t>Au fil de la journée, les employés accomplissent plusieurs tâches à l’aide de documents et matériels.</a:t>
            </a:r>
          </a:p>
          <a:p>
            <a:pPr eaLnBrk="1" hangingPunct="1">
              <a:buFont typeface="Wingdings" pitchFamily="2" charset="2"/>
              <a:buChar char="Ø"/>
              <a:defRPr/>
            </a:pPr>
            <a:r>
              <a:rPr lang="fr-CA" dirty="0" smtClean="0">
                <a:solidFill>
                  <a:srgbClr val="000000"/>
                </a:solidFill>
                <a:latin typeface="Cambria"/>
                <a:cs typeface="Cambria"/>
              </a:rPr>
              <a:t>Dans un programme d’apprentissage, les activités liées à l’emploi reproduisent les tâches que les employés font au travail.</a:t>
            </a:r>
            <a:endParaRPr lang="fr-CA" dirty="0" smtClean="0">
              <a:solidFill>
                <a:srgbClr val="000000"/>
              </a:solidFill>
              <a:latin typeface="Cambria"/>
              <a:ea typeface="+mn-ea"/>
              <a:cs typeface="Cambria"/>
            </a:endParaRPr>
          </a:p>
          <a:p>
            <a:pPr eaLnBrk="1" hangingPunct="1">
              <a:buFont typeface="Wingdings" pitchFamily="2" charset="2"/>
              <a:buChar char="Ø"/>
              <a:defRPr/>
            </a:pPr>
            <a:r>
              <a:rPr lang="fr-CA" dirty="0" smtClean="0">
                <a:solidFill>
                  <a:srgbClr val="000000"/>
                </a:solidFill>
                <a:latin typeface="Cambria"/>
                <a:ea typeface="+mn-ea"/>
                <a:cs typeface="Cambria"/>
              </a:rPr>
              <a:t>Ces activités permettent aux apprenants de développer leurs compétences et de s’exercer à les utiliser.</a:t>
            </a:r>
          </a:p>
        </p:txBody>
      </p:sp>
      <p:sp>
        <p:nvSpPr>
          <p:cNvPr id="3" name="Slide Number Placeholder 2"/>
          <p:cNvSpPr>
            <a:spLocks noGrp="1"/>
          </p:cNvSpPr>
          <p:nvPr>
            <p:ph type="sldNum" sz="quarter" idx="12"/>
          </p:nvPr>
        </p:nvSpPr>
        <p:spPr/>
        <p:txBody>
          <a:bodyPr/>
          <a:lstStyle/>
          <a:p>
            <a:fld id="{812CBFFD-8C11-4504-A23B-993D69A44123}" type="slidenum">
              <a:rPr lang="en-CA" sz="1200" smtClean="0"/>
              <a:pPr/>
              <a:t>23</a:t>
            </a:fld>
            <a:endParaRPr lang="en-CA"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7576"/>
            <a:ext cx="9144000" cy="1336956"/>
          </a:xfrm>
        </p:spPr>
        <p:txBody>
          <a:bodyPr/>
          <a:lstStyle/>
          <a:p>
            <a:r>
              <a:rPr lang="fr-CA" sz="4400" b="1" dirty="0" smtClean="0"/>
              <a:t>Qu’est-ce qu’une tâche pédagogique? </a:t>
            </a:r>
            <a:endParaRPr lang="fr-CA" sz="4400" b="1" dirty="0"/>
          </a:p>
        </p:txBody>
      </p:sp>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3" name="Slide Number Placeholder 2"/>
          <p:cNvSpPr>
            <a:spLocks noGrp="1"/>
          </p:cNvSpPr>
          <p:nvPr>
            <p:ph type="sldNum" sz="quarter" idx="12"/>
          </p:nvPr>
        </p:nvSpPr>
        <p:spPr/>
        <p:txBody>
          <a:bodyPr/>
          <a:lstStyle/>
          <a:p>
            <a:fld id="{812CBFFD-8C11-4504-A23B-993D69A44123}" type="slidenum">
              <a:rPr lang="en-CA" sz="1200" smtClean="0"/>
              <a:pPr/>
              <a:t>24</a:t>
            </a:fld>
            <a:endParaRPr lang="en-CA" sz="1200" dirty="0"/>
          </a:p>
        </p:txBody>
      </p:sp>
      <p:sp>
        <p:nvSpPr>
          <p:cNvPr id="5" name="TextBox 4"/>
          <p:cNvSpPr txBox="1"/>
          <p:nvPr/>
        </p:nvSpPr>
        <p:spPr>
          <a:xfrm>
            <a:off x="304800" y="1676400"/>
            <a:ext cx="8458200" cy="4401205"/>
          </a:xfrm>
          <a:prstGeom prst="rect">
            <a:avLst/>
          </a:prstGeom>
          <a:noFill/>
        </p:spPr>
        <p:txBody>
          <a:bodyPr wrap="square" rtlCol="0">
            <a:spAutoFit/>
          </a:bodyPr>
          <a:lstStyle/>
          <a:p>
            <a:r>
              <a:rPr lang="fr-CA" sz="2000" dirty="0" smtClean="0">
                <a:latin typeface="+mn-lt"/>
              </a:rPr>
              <a:t>Les tâches pédagogiques ressemblent plutôt aux activités d’apprentissage axées sur les compétences puisque le contexte de l’activité vise le développement d’une compétence pédagogique précise. Elles ressemblent à des projets assignés et à des tests donnés en salle de classe.  </a:t>
            </a:r>
          </a:p>
          <a:p>
            <a:endParaRPr lang="fr-CA" sz="2000" dirty="0" smtClean="0">
              <a:latin typeface="+mn-lt"/>
            </a:endParaRPr>
          </a:p>
          <a:p>
            <a:r>
              <a:rPr lang="fr-CA" sz="2000" dirty="0" smtClean="0">
                <a:latin typeface="+mn-lt"/>
              </a:rPr>
              <a:t>Tâches reproduisant des projets et activités d’apprentissage liés aux études secondaires (ES) et postsecondaires (EPS). </a:t>
            </a:r>
          </a:p>
          <a:p>
            <a:endParaRPr lang="fr-CA" sz="2000" dirty="0">
              <a:latin typeface="+mn-lt"/>
            </a:endParaRPr>
          </a:p>
          <a:p>
            <a:r>
              <a:rPr lang="fr-CA" sz="2000" dirty="0" smtClean="0">
                <a:latin typeface="+mn-lt"/>
              </a:rPr>
              <a:t>Les EPS combinent des activités d’apprentissage pédagogiques de type traditionnel et des tâches liées à l’emploi. Les EPS préparent les gens à un emploi ou un secteur d’activité précis.</a:t>
            </a:r>
          </a:p>
          <a:p>
            <a:endParaRPr lang="fr-CA" sz="2000" dirty="0" smtClean="0">
              <a:latin typeface="+mn-lt"/>
            </a:endParaRPr>
          </a:p>
          <a:p>
            <a:r>
              <a:rPr lang="fr-CA" sz="2000" dirty="0" smtClean="0">
                <a:latin typeface="+mn-lt"/>
              </a:rPr>
              <a:t>Les ES visent les activités d’apprentissage pédagogiques dans le but de combler les attentes du curriculum pour obtenir des crédits de cours précis. </a:t>
            </a:r>
          </a:p>
        </p:txBody>
      </p:sp>
    </p:spTree>
    <p:extLst>
      <p:ext uri="{BB962C8B-B14F-4D97-AF65-F5344CB8AC3E}">
        <p14:creationId xmlns:p14="http://schemas.microsoft.com/office/powerpoint/2010/main" val="2176619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36956"/>
          </a:xfrm>
        </p:spPr>
        <p:txBody>
          <a:bodyPr/>
          <a:lstStyle/>
          <a:p>
            <a:r>
              <a:rPr lang="fr-CA" sz="3900" b="1" dirty="0">
                <a:cs typeface="Calibri"/>
              </a:rPr>
              <a:t>Qu’est-ce qu’une tâche liée </a:t>
            </a:r>
            <a:r>
              <a:rPr lang="fr-CA" sz="3900" b="1" dirty="0" smtClean="0">
                <a:cs typeface="Calibri"/>
              </a:rPr>
              <a:t>à l’autonomie?</a:t>
            </a:r>
            <a:endParaRPr lang="en-US" sz="3900"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Slide Number Placeholder 3"/>
          <p:cNvSpPr>
            <a:spLocks noGrp="1"/>
          </p:cNvSpPr>
          <p:nvPr>
            <p:ph type="sldNum" sz="quarter" idx="12"/>
          </p:nvPr>
        </p:nvSpPr>
        <p:spPr/>
        <p:txBody>
          <a:bodyPr/>
          <a:lstStyle/>
          <a:p>
            <a:fld id="{03CC47C0-710F-4102-93F3-3EA852175FA5}" type="slidenum">
              <a:rPr lang="en-CA" sz="1200" smtClean="0"/>
              <a:pPr/>
              <a:t>25</a:t>
            </a:fld>
            <a:endParaRPr lang="en-CA" sz="1200" dirty="0"/>
          </a:p>
        </p:txBody>
      </p:sp>
      <p:sp>
        <p:nvSpPr>
          <p:cNvPr id="5" name="TextBox 4"/>
          <p:cNvSpPr txBox="1"/>
          <p:nvPr/>
        </p:nvSpPr>
        <p:spPr>
          <a:xfrm>
            <a:off x="762000" y="1981200"/>
            <a:ext cx="7543800" cy="3785652"/>
          </a:xfrm>
          <a:prstGeom prst="rect">
            <a:avLst/>
          </a:prstGeom>
          <a:noFill/>
        </p:spPr>
        <p:txBody>
          <a:bodyPr wrap="square" rtlCol="0">
            <a:spAutoFit/>
          </a:bodyPr>
          <a:lstStyle/>
          <a:p>
            <a:r>
              <a:rPr lang="fr-CA" sz="2400" dirty="0" smtClean="0">
                <a:latin typeface="+mn-lt"/>
              </a:rPr>
              <a:t>C’est une tâche tirée de situations de la vie quotidienne. Cette tâche est en lien avec les divers rôles que joue un individu dans sa vie de tous les jours. Par exemple, un parent, bénévole, patient, entraineur, mentor, membre de la communauté religieuse, etc. </a:t>
            </a:r>
          </a:p>
          <a:p>
            <a:endParaRPr lang="fr-CA" sz="2400" dirty="0" smtClean="0">
              <a:latin typeface="+mn-lt"/>
            </a:endParaRPr>
          </a:p>
          <a:p>
            <a:r>
              <a:rPr lang="fr-CA" sz="2400" dirty="0" smtClean="0">
                <a:latin typeface="+mn-lt"/>
              </a:rPr>
              <a:t>Elle permet l’utilisation d’un bon nombre de documents authentiques. Par exemple : bail, formulaire médical, bulletin d’information de l’école, journaux, dépliants, documents de voyage, etc. </a:t>
            </a:r>
            <a:endParaRPr lang="fr-CA" sz="2400" dirty="0">
              <a:latin typeface="+mn-lt"/>
            </a:endParaRPr>
          </a:p>
        </p:txBody>
      </p:sp>
    </p:spTree>
    <p:extLst>
      <p:ext uri="{BB962C8B-B14F-4D97-AF65-F5344CB8AC3E}">
        <p14:creationId xmlns:p14="http://schemas.microsoft.com/office/powerpoint/2010/main" val="45455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39938" name="Rectangle 2"/>
          <p:cNvSpPr>
            <a:spLocks noGrp="1" noChangeArrowheads="1"/>
          </p:cNvSpPr>
          <p:nvPr>
            <p:ph type="title" idx="4294967295"/>
          </p:nvPr>
        </p:nvSpPr>
        <p:spPr>
          <a:xfrm>
            <a:off x="533400" y="457200"/>
            <a:ext cx="8229600" cy="1447800"/>
          </a:xfrm>
        </p:spPr>
        <p:txBody>
          <a:bodyPr anchorCtr="0"/>
          <a:lstStyle/>
          <a:p>
            <a:pPr eaLnBrk="1" hangingPunct="1">
              <a:defRPr/>
            </a:pPr>
            <a:r>
              <a:rPr lang="fr-CA" sz="3600" b="1" dirty="0" smtClean="0">
                <a:latin typeface="Calibri"/>
              </a:rPr>
              <a:t>3 étapes pour développer des activités d’apprentissage liées à une voie de transition</a:t>
            </a:r>
          </a:p>
        </p:txBody>
      </p:sp>
      <p:sp>
        <p:nvSpPr>
          <p:cNvPr id="31749" name="Rectangle 3"/>
          <p:cNvSpPr>
            <a:spLocks noGrp="1" noChangeArrowheads="1"/>
          </p:cNvSpPr>
          <p:nvPr>
            <p:ph type="body" idx="4294967295"/>
          </p:nvPr>
        </p:nvSpPr>
        <p:spPr>
          <a:xfrm>
            <a:off x="533400" y="2057400"/>
            <a:ext cx="8305800" cy="3733800"/>
          </a:xfrm>
        </p:spPr>
        <p:txBody>
          <a:bodyPr>
            <a:normAutofit/>
          </a:bodyPr>
          <a:lstStyle/>
          <a:p>
            <a:pPr marL="571500" indent="-571500" eaLnBrk="1" hangingPunct="1">
              <a:buFont typeface="Wingdings" pitchFamily="2" charset="2"/>
              <a:buAutoNum type="arabicPeriod"/>
              <a:defRPr/>
            </a:pPr>
            <a:endParaRPr lang="fr-CA" dirty="0" smtClean="0">
              <a:latin typeface="Calibri"/>
              <a:ea typeface="+mn-ea"/>
              <a:cs typeface="Calibri"/>
            </a:endParaRPr>
          </a:p>
          <a:p>
            <a:pPr marL="571500" indent="-571500" eaLnBrk="1" hangingPunct="1">
              <a:spcBef>
                <a:spcPts val="0"/>
              </a:spcBef>
              <a:buClr>
                <a:schemeClr val="accent6"/>
              </a:buClr>
              <a:buFont typeface="Wingdings" pitchFamily="2" charset="2"/>
              <a:buAutoNum type="arabicPeriod"/>
              <a:defRPr/>
            </a:pPr>
            <a:r>
              <a:rPr lang="fr-CA" dirty="0" smtClean="0">
                <a:solidFill>
                  <a:srgbClr val="000000"/>
                </a:solidFill>
                <a:latin typeface="Cambria"/>
                <a:ea typeface="+mn-ea"/>
                <a:cs typeface="Cambria"/>
              </a:rPr>
              <a:t>Rassembler les documents en lien à la voie de transition </a:t>
            </a:r>
          </a:p>
          <a:p>
            <a:pPr marL="571500" indent="-571500" eaLnBrk="1" hangingPunct="1">
              <a:spcBef>
                <a:spcPts val="0"/>
              </a:spcBef>
              <a:buClr>
                <a:schemeClr val="accent6"/>
              </a:buClr>
              <a:buFont typeface="Wingdings" pitchFamily="2" charset="2"/>
              <a:buAutoNum type="arabicPeriod"/>
              <a:defRPr/>
            </a:pPr>
            <a:endParaRPr lang="fr-CA" dirty="0" smtClean="0">
              <a:solidFill>
                <a:srgbClr val="000000"/>
              </a:solidFill>
              <a:latin typeface="Cambria"/>
              <a:ea typeface="+mn-ea"/>
              <a:cs typeface="Cambria"/>
            </a:endParaRPr>
          </a:p>
          <a:p>
            <a:pPr marL="571500" indent="-571500" eaLnBrk="1" hangingPunct="1">
              <a:spcBef>
                <a:spcPts val="0"/>
              </a:spcBef>
              <a:buClr>
                <a:schemeClr val="accent6"/>
              </a:buClr>
              <a:buFont typeface="Wingdings" pitchFamily="2" charset="2"/>
              <a:buAutoNum type="arabicPeriod"/>
              <a:defRPr/>
            </a:pPr>
            <a:endParaRPr lang="fr-CA" dirty="0" smtClean="0">
              <a:solidFill>
                <a:srgbClr val="000000"/>
              </a:solidFill>
              <a:latin typeface="Cambria"/>
              <a:ea typeface="+mn-ea"/>
              <a:cs typeface="Cambria"/>
            </a:endParaRPr>
          </a:p>
          <a:p>
            <a:pPr marL="571500" indent="-571500" eaLnBrk="1" hangingPunct="1">
              <a:spcBef>
                <a:spcPts val="0"/>
              </a:spcBef>
              <a:buClr>
                <a:schemeClr val="accent6"/>
              </a:buClr>
              <a:buFont typeface="Wingdings" pitchFamily="2" charset="2"/>
              <a:buAutoNum type="arabicPeriod"/>
              <a:defRPr/>
            </a:pPr>
            <a:r>
              <a:rPr lang="fr-CA" dirty="0" smtClean="0">
                <a:solidFill>
                  <a:srgbClr val="000000"/>
                </a:solidFill>
                <a:latin typeface="Cambria"/>
                <a:cs typeface="Cambria"/>
              </a:rPr>
              <a:t>Créer des activités d’apprentissage liées à la voie de transition </a:t>
            </a:r>
          </a:p>
          <a:p>
            <a:pPr marL="0" indent="0" eaLnBrk="1" hangingPunct="1">
              <a:spcBef>
                <a:spcPts val="0"/>
              </a:spcBef>
              <a:buClr>
                <a:schemeClr val="accent6"/>
              </a:buClr>
              <a:buNone/>
              <a:defRPr/>
            </a:pPr>
            <a:endParaRPr lang="fr-CA" dirty="0" smtClean="0">
              <a:solidFill>
                <a:srgbClr val="000000"/>
              </a:solidFill>
              <a:latin typeface="Cambria"/>
              <a:cs typeface="Cambria"/>
            </a:endParaRPr>
          </a:p>
          <a:p>
            <a:pPr marL="0" indent="0" eaLnBrk="1" hangingPunct="1">
              <a:spcBef>
                <a:spcPts val="0"/>
              </a:spcBef>
              <a:buClr>
                <a:schemeClr val="accent6"/>
              </a:buClr>
              <a:buNone/>
              <a:defRPr/>
            </a:pPr>
            <a:endParaRPr lang="fr-CA" dirty="0" smtClean="0">
              <a:solidFill>
                <a:srgbClr val="000000"/>
              </a:solidFill>
              <a:latin typeface="Cambria"/>
              <a:cs typeface="Cambria"/>
            </a:endParaRPr>
          </a:p>
          <a:p>
            <a:pPr marL="571500" indent="-571500" eaLnBrk="1" hangingPunct="1">
              <a:spcBef>
                <a:spcPts val="0"/>
              </a:spcBef>
              <a:buClr>
                <a:schemeClr val="accent6"/>
              </a:buClr>
              <a:buFont typeface="Wingdings" pitchFamily="2" charset="2"/>
              <a:buAutoNum type="arabicPeriod"/>
              <a:defRPr/>
            </a:pPr>
            <a:r>
              <a:rPr lang="fr-CA" dirty="0" smtClean="0">
                <a:solidFill>
                  <a:srgbClr val="000000"/>
                </a:solidFill>
                <a:latin typeface="Cambria"/>
                <a:ea typeface="+mn-ea"/>
                <a:cs typeface="Cambria"/>
              </a:rPr>
              <a:t>Déterminer les objectifs pédagogiques</a:t>
            </a:r>
          </a:p>
        </p:txBody>
      </p:sp>
      <p:sp>
        <p:nvSpPr>
          <p:cNvPr id="3" name="Slide Number Placeholder 2"/>
          <p:cNvSpPr>
            <a:spLocks noGrp="1"/>
          </p:cNvSpPr>
          <p:nvPr>
            <p:ph type="sldNum" sz="quarter" idx="12"/>
          </p:nvPr>
        </p:nvSpPr>
        <p:spPr/>
        <p:txBody>
          <a:bodyPr/>
          <a:lstStyle/>
          <a:p>
            <a:fld id="{812CBFFD-8C11-4504-A23B-993D69A44123}" type="slidenum">
              <a:rPr lang="en-CA" sz="1200" smtClean="0"/>
              <a:pPr/>
              <a:t>26</a:t>
            </a:fld>
            <a:endParaRPr lang="en-CA"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23554" name="Rectangle 2"/>
          <p:cNvSpPr>
            <a:spLocks noGrp="1" noChangeArrowheads="1"/>
          </p:cNvSpPr>
          <p:nvPr>
            <p:ph type="title" idx="4294967295"/>
          </p:nvPr>
        </p:nvSpPr>
        <p:spPr>
          <a:xfrm>
            <a:off x="381000" y="152400"/>
            <a:ext cx="8534400" cy="1524000"/>
          </a:xfrm>
        </p:spPr>
        <p:txBody>
          <a:bodyPr anchorCtr="0"/>
          <a:lstStyle/>
          <a:p>
            <a:pPr eaLnBrk="1" hangingPunct="1">
              <a:defRPr/>
            </a:pPr>
            <a:r>
              <a:rPr lang="fr-CA" sz="4300" b="1" dirty="0" smtClean="0">
                <a:latin typeface="Calibri"/>
                <a:ea typeface="+mj-ea"/>
              </a:rPr>
              <a:t>3 parties d’une activité d’apprentissage</a:t>
            </a:r>
          </a:p>
        </p:txBody>
      </p:sp>
      <p:sp>
        <p:nvSpPr>
          <p:cNvPr id="23555" name="Rectangle 3"/>
          <p:cNvSpPr>
            <a:spLocks noGrp="1" noChangeArrowheads="1"/>
          </p:cNvSpPr>
          <p:nvPr>
            <p:ph type="body" idx="4294967295"/>
          </p:nvPr>
        </p:nvSpPr>
        <p:spPr>
          <a:xfrm>
            <a:off x="1066800" y="2438400"/>
            <a:ext cx="7391400" cy="2590800"/>
          </a:xfrm>
        </p:spPr>
        <p:txBody>
          <a:bodyPr>
            <a:normAutofit fontScale="25000" lnSpcReduction="20000"/>
          </a:bodyPr>
          <a:lstStyle/>
          <a:p>
            <a:pPr marL="457200" indent="-457200" eaLnBrk="1" hangingPunct="1">
              <a:buClr>
                <a:schemeClr val="accent5"/>
              </a:buClr>
              <a:buFont typeface="Garamond" pitchFamily="-111" charset="0"/>
              <a:buAutoNum type="arabicPeriod"/>
            </a:pPr>
            <a:r>
              <a:rPr lang="fr-CA" sz="9600" dirty="0" smtClean="0">
                <a:solidFill>
                  <a:schemeClr val="tx1"/>
                </a:solidFill>
                <a:latin typeface="Cambria"/>
                <a:cs typeface="Cambria"/>
              </a:rPr>
              <a:t>Tâche ou questions</a:t>
            </a:r>
          </a:p>
          <a:p>
            <a:pPr marL="457200" indent="-457200" eaLnBrk="1" hangingPunct="1">
              <a:buClr>
                <a:schemeClr val="accent5"/>
              </a:buClr>
              <a:buFont typeface="Garamond" pitchFamily="-111" charset="0"/>
              <a:buAutoNum type="arabicPeriod"/>
            </a:pPr>
            <a:r>
              <a:rPr lang="fr-CA" sz="9600" dirty="0" smtClean="0">
                <a:solidFill>
                  <a:schemeClr val="tx1"/>
                </a:solidFill>
                <a:latin typeface="Cambria"/>
                <a:cs typeface="Cambria"/>
              </a:rPr>
              <a:t>Document – Matériel authentique lié à l’emploi</a:t>
            </a:r>
          </a:p>
          <a:p>
            <a:pPr marL="457200" indent="-457200" eaLnBrk="1" hangingPunct="1">
              <a:buClr>
                <a:schemeClr val="accent5"/>
              </a:buClr>
              <a:buFont typeface="Garamond" pitchFamily="-111" charset="0"/>
              <a:buAutoNum type="arabicPeriod"/>
            </a:pPr>
            <a:r>
              <a:rPr lang="fr-CA" sz="9600" dirty="0" smtClean="0">
                <a:solidFill>
                  <a:schemeClr val="tx1"/>
                </a:solidFill>
                <a:latin typeface="Cambria"/>
                <a:cs typeface="Cambria"/>
              </a:rPr>
              <a:t>Objectif pédagogique – but de l’apprentissage</a:t>
            </a:r>
            <a:endParaRPr lang="fr-CA" sz="5600" dirty="0" smtClean="0">
              <a:latin typeface="Calibri"/>
              <a:cs typeface="Calibri"/>
            </a:endParaRPr>
          </a:p>
          <a:p>
            <a:pPr marL="0" indent="0">
              <a:lnSpc>
                <a:spcPts val="1520"/>
              </a:lnSpc>
              <a:buNone/>
            </a:pPr>
            <a:r>
              <a:rPr lang="fr-CA" sz="4400" dirty="0" smtClean="0">
                <a:latin typeface="Cambria"/>
                <a:cs typeface="Cambria"/>
              </a:rPr>
              <a:t>Adapté de : </a:t>
            </a:r>
            <a:r>
              <a:rPr lang="fr-CA" sz="4400" i="1" dirty="0">
                <a:cs typeface="Calibri"/>
              </a:rPr>
              <a:t>Le développement des activités d’apprentissage liées au milieu de travail</a:t>
            </a:r>
            <a:r>
              <a:rPr lang="fr-CA" sz="4400" u="sng" dirty="0" smtClean="0">
                <a:latin typeface="Cambria"/>
                <a:cs typeface="Cambria"/>
              </a:rPr>
              <a:t>,</a:t>
            </a:r>
            <a:r>
              <a:rPr lang="fr-CA" sz="4400" dirty="0" smtClean="0">
                <a:latin typeface="Cambria"/>
                <a:cs typeface="Cambria"/>
              </a:rPr>
              <a:t> </a:t>
            </a:r>
            <a:r>
              <a:rPr lang="fr-CA" sz="4400" dirty="0" err="1" smtClean="0">
                <a:latin typeface="Cambria"/>
                <a:cs typeface="Cambria"/>
              </a:rPr>
              <a:t>SkillPlan</a:t>
            </a:r>
            <a:r>
              <a:rPr lang="fr-CA" sz="4400" dirty="0" smtClean="0">
                <a:latin typeface="Cambria"/>
                <a:cs typeface="Cambria"/>
              </a:rPr>
              <a:t> BC 2007; </a:t>
            </a:r>
            <a:r>
              <a:rPr lang="fr-CA" sz="4400" i="1" dirty="0" smtClean="0">
                <a:latin typeface="Cambria"/>
                <a:cs typeface="Cambria"/>
              </a:rPr>
              <a:t>Essential </a:t>
            </a:r>
            <a:r>
              <a:rPr lang="fr-CA" sz="4400" i="1" dirty="0" err="1" smtClean="0">
                <a:latin typeface="Cambria"/>
                <a:cs typeface="Cambria"/>
              </a:rPr>
              <a:t>Skills</a:t>
            </a:r>
            <a:r>
              <a:rPr lang="fr-CA" sz="4400" i="1" dirty="0" smtClean="0">
                <a:latin typeface="Cambria"/>
                <a:cs typeface="Cambria"/>
              </a:rPr>
              <a:t> Workshop</a:t>
            </a:r>
            <a:r>
              <a:rPr lang="fr-CA" sz="4400" dirty="0" smtClean="0">
                <a:latin typeface="Cambria"/>
                <a:cs typeface="Cambria"/>
              </a:rPr>
              <a:t>, Jane Tuer; et </a:t>
            </a:r>
            <a:r>
              <a:rPr lang="fr-CA" sz="4400" i="1" dirty="0" err="1" smtClean="0">
                <a:latin typeface="Cambria"/>
                <a:cs typeface="Cambria"/>
              </a:rPr>
              <a:t>Through</a:t>
            </a:r>
            <a:r>
              <a:rPr lang="fr-CA" sz="4400" i="1" dirty="0" smtClean="0">
                <a:latin typeface="Cambria"/>
                <a:cs typeface="Cambria"/>
              </a:rPr>
              <a:t> the </a:t>
            </a:r>
            <a:r>
              <a:rPr lang="fr-CA" sz="4400" i="1" dirty="0" err="1" smtClean="0">
                <a:latin typeface="Cambria"/>
                <a:cs typeface="Cambria"/>
              </a:rPr>
              <a:t>Worker’s</a:t>
            </a:r>
            <a:r>
              <a:rPr lang="fr-CA" sz="4400" i="1" dirty="0" smtClean="0">
                <a:latin typeface="Cambria"/>
                <a:cs typeface="Cambria"/>
              </a:rPr>
              <a:t> </a:t>
            </a:r>
            <a:r>
              <a:rPr lang="fr-CA" sz="4400" i="1" dirty="0" err="1" smtClean="0">
                <a:latin typeface="Cambria"/>
                <a:cs typeface="Cambria"/>
              </a:rPr>
              <a:t>Eye</a:t>
            </a:r>
            <a:r>
              <a:rPr lang="fr-CA" sz="4400" dirty="0" err="1" smtClean="0">
                <a:latin typeface="Cambria"/>
                <a:cs typeface="Cambria"/>
              </a:rPr>
              <a:t>s</a:t>
            </a:r>
            <a:r>
              <a:rPr lang="fr-CA" sz="4400" dirty="0" smtClean="0">
                <a:latin typeface="Cambria"/>
                <a:cs typeface="Cambria"/>
              </a:rPr>
              <a:t>, 2009</a:t>
            </a:r>
          </a:p>
          <a:p>
            <a:pPr marL="457200" indent="-457200" eaLnBrk="1" hangingPunct="1">
              <a:buFontTx/>
              <a:buNone/>
            </a:pPr>
            <a:endParaRPr lang="fr-CA" sz="2400" dirty="0" smtClean="0">
              <a:latin typeface="Calibri"/>
              <a:cs typeface="Calibri"/>
            </a:endParaRPr>
          </a:p>
          <a:p>
            <a:pPr marL="457200" indent="-457200" eaLnBrk="1" hangingPunct="1">
              <a:buFontTx/>
              <a:buNone/>
            </a:pPr>
            <a:r>
              <a:rPr lang="fr-CA" sz="2400" dirty="0" smtClean="0">
                <a:latin typeface="Calibri"/>
                <a:cs typeface="Calibri"/>
              </a:rPr>
              <a:t>	</a:t>
            </a:r>
            <a:endParaRPr lang="fr-CA" sz="1800" dirty="0" smtClean="0">
              <a:latin typeface="Cambria"/>
              <a:cs typeface="Cambria"/>
            </a:endParaRPr>
          </a:p>
        </p:txBody>
      </p:sp>
      <p:sp>
        <p:nvSpPr>
          <p:cNvPr id="3" name="Slide Number Placeholder 2"/>
          <p:cNvSpPr>
            <a:spLocks noGrp="1"/>
          </p:cNvSpPr>
          <p:nvPr>
            <p:ph type="sldNum" sz="quarter" idx="12"/>
          </p:nvPr>
        </p:nvSpPr>
        <p:spPr/>
        <p:txBody>
          <a:bodyPr/>
          <a:lstStyle/>
          <a:p>
            <a:fld id="{812CBFFD-8C11-4504-A23B-993D69A44123}" type="slidenum">
              <a:rPr lang="en-CA" sz="1200" smtClean="0"/>
              <a:pPr/>
              <a:t>27</a:t>
            </a:fld>
            <a:endParaRPr lang="en-CA"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FR_wb_CS_a_questions.pdf"/>
          <p:cNvPicPr>
            <a:picLocks noChangeAspect="1"/>
          </p:cNvPicPr>
          <p:nvPr/>
        </p:nvPicPr>
        <p:blipFill rotWithShape="1">
          <a:blip r:embed="rId3">
            <a:extLst>
              <a:ext uri="{28A0092B-C50C-407E-A947-70E740481C1C}">
                <a14:useLocalDpi xmlns:a14="http://schemas.microsoft.com/office/drawing/2010/main" val="0"/>
              </a:ext>
            </a:extLst>
          </a:blip>
          <a:srcRect l="9545" t="2523" r="7472" b="8402"/>
          <a:stretch/>
        </p:blipFill>
        <p:spPr>
          <a:xfrm>
            <a:off x="4191000" y="152400"/>
            <a:ext cx="4626116" cy="6426390"/>
          </a:xfrm>
          <a:prstGeom prst="rect">
            <a:avLst/>
          </a:prstGeom>
        </p:spPr>
      </p:pic>
      <p:sp>
        <p:nvSpPr>
          <p:cNvPr id="4" name="TextBox 3"/>
          <p:cNvSpPr txBox="1"/>
          <p:nvPr/>
        </p:nvSpPr>
        <p:spPr>
          <a:xfrm>
            <a:off x="457200" y="762000"/>
            <a:ext cx="3733800" cy="4832093"/>
          </a:xfrm>
          <a:prstGeom prst="rect">
            <a:avLst/>
          </a:prstGeom>
          <a:noFill/>
        </p:spPr>
        <p:txBody>
          <a:bodyPr wrap="square" rtlCol="0">
            <a:spAutoFit/>
          </a:bodyPr>
          <a:lstStyle/>
          <a:p>
            <a:r>
              <a:rPr lang="fr-CA" sz="2800" dirty="0" smtClean="0">
                <a:latin typeface="Cambria"/>
                <a:cs typeface="Cambria"/>
              </a:rPr>
              <a:t>Tâche :</a:t>
            </a:r>
          </a:p>
          <a:p>
            <a:endParaRPr lang="fr-CA" sz="2800" dirty="0" smtClean="0">
              <a:latin typeface="Cambria"/>
              <a:cs typeface="Cambria"/>
            </a:endParaRPr>
          </a:p>
          <a:p>
            <a:r>
              <a:rPr lang="fr-CA" sz="2800" dirty="0" smtClean="0">
                <a:latin typeface="Cambria"/>
                <a:cs typeface="Cambria"/>
              </a:rPr>
              <a:t>Encercler le signal à bras signifiant « ARRÊTER ». </a:t>
            </a:r>
          </a:p>
          <a:p>
            <a:endParaRPr lang="fr-CA" sz="2800" dirty="0" smtClean="0">
              <a:latin typeface="Cambria"/>
              <a:cs typeface="Cambria"/>
            </a:endParaRPr>
          </a:p>
          <a:p>
            <a:endParaRPr lang="fr-CA" sz="2800" dirty="0" smtClean="0">
              <a:latin typeface="Cambria"/>
              <a:cs typeface="Cambria"/>
            </a:endParaRPr>
          </a:p>
          <a:p>
            <a:endParaRPr lang="fr-CA" sz="2800" dirty="0" smtClean="0">
              <a:latin typeface="Cambria"/>
              <a:cs typeface="Cambria"/>
            </a:endParaRPr>
          </a:p>
          <a:p>
            <a:endParaRPr lang="fr-CA" sz="2800" dirty="0" smtClean="0">
              <a:latin typeface="Cambria"/>
              <a:cs typeface="Cambria"/>
            </a:endParaRPr>
          </a:p>
          <a:p>
            <a:endParaRPr lang="fr-CA" sz="2800" dirty="0" smtClean="0">
              <a:latin typeface="Cambria"/>
              <a:cs typeface="Cambria"/>
            </a:endParaRPr>
          </a:p>
          <a:p>
            <a:r>
              <a:rPr lang="fr-CA" sz="2800" dirty="0" smtClean="0">
                <a:latin typeface="Cambria"/>
                <a:cs typeface="Cambria"/>
              </a:rPr>
              <a:t>Niveau 1 – Repérer </a:t>
            </a:r>
            <a:endParaRPr lang="fr-CA" sz="2800" dirty="0">
              <a:latin typeface="Cambria"/>
              <a:cs typeface="Cambria"/>
            </a:endParaRPr>
          </a:p>
        </p:txBody>
      </p:sp>
      <p:sp>
        <p:nvSpPr>
          <p:cNvPr id="5" name="Oval 4"/>
          <p:cNvSpPr/>
          <p:nvPr/>
        </p:nvSpPr>
        <p:spPr>
          <a:xfrm>
            <a:off x="5867400" y="609600"/>
            <a:ext cx="26670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2" name="Slide Number Placeholder 1"/>
          <p:cNvSpPr>
            <a:spLocks noGrp="1"/>
          </p:cNvSpPr>
          <p:nvPr>
            <p:ph type="sldNum" sz="quarter" idx="12"/>
          </p:nvPr>
        </p:nvSpPr>
        <p:spPr/>
        <p:txBody>
          <a:bodyPr/>
          <a:lstStyle/>
          <a:p>
            <a:fld id="{812CBFFD-8C11-4504-A23B-993D69A44123}" type="slidenum">
              <a:rPr lang="en-CA" sz="1200" smtClean="0"/>
              <a:pPr/>
              <a:t>28</a:t>
            </a:fld>
            <a:endParaRPr lang="en-CA" sz="12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R-NOC-7262-AS3-T1-5.pdf"/>
          <p:cNvPicPr>
            <a:picLocks noChangeAspect="1"/>
          </p:cNvPicPr>
          <p:nvPr/>
        </p:nvPicPr>
        <p:blipFill rotWithShape="1">
          <a:blip r:embed="rId3">
            <a:extLst>
              <a:ext uri="{28A0092B-C50C-407E-A947-70E740481C1C}">
                <a14:useLocalDpi xmlns:a14="http://schemas.microsoft.com/office/drawing/2010/main" val="0"/>
              </a:ext>
            </a:extLst>
          </a:blip>
          <a:srcRect l="8037" r="8956" b="8388"/>
          <a:stretch/>
        </p:blipFill>
        <p:spPr>
          <a:xfrm>
            <a:off x="4040677" y="-152400"/>
            <a:ext cx="4743860" cy="6775546"/>
          </a:xfrm>
          <a:prstGeom prst="rect">
            <a:avLst/>
          </a:prstGeom>
        </p:spPr>
      </p:pic>
      <p:sp>
        <p:nvSpPr>
          <p:cNvPr id="7" name="Rounded Rectangle 6"/>
          <p:cNvSpPr/>
          <p:nvPr/>
        </p:nvSpPr>
        <p:spPr>
          <a:xfrm>
            <a:off x="6324600" y="533400"/>
            <a:ext cx="2362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le 7"/>
          <p:cNvSpPr/>
          <p:nvPr/>
        </p:nvSpPr>
        <p:spPr>
          <a:xfrm>
            <a:off x="6324600" y="4038600"/>
            <a:ext cx="23622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381000" y="609600"/>
            <a:ext cx="3124200" cy="3970318"/>
          </a:xfrm>
          <a:prstGeom prst="rect">
            <a:avLst/>
          </a:prstGeom>
          <a:noFill/>
        </p:spPr>
        <p:txBody>
          <a:bodyPr wrap="square" rtlCol="0">
            <a:spAutoFit/>
          </a:bodyPr>
          <a:lstStyle/>
          <a:p>
            <a:r>
              <a:rPr lang="fr-CA" sz="2800" dirty="0" smtClean="0">
                <a:latin typeface="Cambria"/>
                <a:cs typeface="Cambria"/>
              </a:rPr>
              <a:t>Tâche :</a:t>
            </a:r>
          </a:p>
          <a:p>
            <a:endParaRPr lang="fr-CA" sz="2800" dirty="0">
              <a:latin typeface="Cambria"/>
              <a:cs typeface="Cambria"/>
            </a:endParaRPr>
          </a:p>
          <a:p>
            <a:r>
              <a:rPr lang="fr-CA" sz="2800" dirty="0" smtClean="0">
                <a:latin typeface="Cambria"/>
                <a:cs typeface="Cambria"/>
              </a:rPr>
              <a:t>Quels niveaux les périodes probatoires concernent-elles?</a:t>
            </a:r>
          </a:p>
          <a:p>
            <a:endParaRPr lang="fr-CA" sz="2800" dirty="0" smtClean="0">
              <a:latin typeface="Cambria"/>
              <a:cs typeface="Cambria"/>
            </a:endParaRPr>
          </a:p>
          <a:p>
            <a:endParaRPr lang="fr-CA" sz="2800" dirty="0" smtClean="0">
              <a:latin typeface="Cambria"/>
              <a:cs typeface="Cambria"/>
            </a:endParaRPr>
          </a:p>
          <a:p>
            <a:r>
              <a:rPr lang="fr-CA" sz="2800" dirty="0" smtClean="0">
                <a:latin typeface="Cambria"/>
                <a:cs typeface="Cambria"/>
              </a:rPr>
              <a:t>Niveau 2 – Répéter </a:t>
            </a:r>
            <a:endParaRPr lang="fr-CA" sz="2800" dirty="0">
              <a:latin typeface="Cambria"/>
              <a:cs typeface="Cambria"/>
            </a:endParaRPr>
          </a:p>
        </p:txBody>
      </p:sp>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3" name="Slide Number Placeholder 2"/>
          <p:cNvSpPr>
            <a:spLocks noGrp="1"/>
          </p:cNvSpPr>
          <p:nvPr>
            <p:ph type="sldNum" sz="quarter" idx="12"/>
          </p:nvPr>
        </p:nvSpPr>
        <p:spPr>
          <a:xfrm>
            <a:off x="8153400" y="6400800"/>
            <a:ext cx="990600" cy="365125"/>
          </a:xfrm>
        </p:spPr>
        <p:txBody>
          <a:bodyPr/>
          <a:lstStyle/>
          <a:p>
            <a:fld id="{812CBFFD-8C11-4504-A23B-993D69A44123}" type="slidenum">
              <a:rPr lang="en-CA" sz="1200" smtClean="0"/>
              <a:pPr/>
              <a:t>29</a:t>
            </a:fld>
            <a:endParaRPr lang="en-CA" sz="12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r>
              <a:rPr lang="fr-CA" b="1" dirty="0" smtClean="0">
                <a:latin typeface="Calibri"/>
              </a:rPr>
              <a:t>Objectifs et résultats</a:t>
            </a:r>
            <a:endParaRPr lang="fr-CA" b="1" dirty="0">
              <a:latin typeface="Calibri"/>
            </a:endParaRPr>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381000" y="1238844"/>
            <a:ext cx="8610600" cy="5016759"/>
          </a:xfrm>
          <a:prstGeom prst="rect">
            <a:avLst/>
          </a:prstGeom>
          <a:noFill/>
        </p:spPr>
        <p:txBody>
          <a:bodyPr wrap="square" rtlCol="0">
            <a:spAutoFit/>
          </a:bodyPr>
          <a:lstStyle/>
          <a:p>
            <a:r>
              <a:rPr lang="fr-CA" b="1" dirty="0" smtClean="0">
                <a:latin typeface="Cambria"/>
              </a:rPr>
              <a:t>Objectifs :</a:t>
            </a:r>
          </a:p>
          <a:p>
            <a:pPr marL="285750" indent="-285750">
              <a:spcBef>
                <a:spcPts val="600"/>
              </a:spcBef>
              <a:buFont typeface="Arial"/>
              <a:buChar char="•"/>
            </a:pPr>
            <a:r>
              <a:rPr lang="fr-CA" dirty="0" smtClean="0">
                <a:latin typeface="Cambria"/>
              </a:rPr>
              <a:t>Former 100 formateurs en Ontario</a:t>
            </a:r>
          </a:p>
          <a:p>
            <a:pPr marL="285750" indent="-285750">
              <a:spcBef>
                <a:spcPts val="600"/>
              </a:spcBef>
              <a:buFont typeface="Arial"/>
              <a:buChar char="•"/>
            </a:pPr>
            <a:r>
              <a:rPr lang="fr-CA" dirty="0" smtClean="0">
                <a:latin typeface="Cambria"/>
              </a:rPr>
              <a:t>Créer 100 ensembles de tâches qui seront mis en ligne sur le Portail</a:t>
            </a:r>
          </a:p>
          <a:p>
            <a:pPr algn="ctr">
              <a:spcBef>
                <a:spcPts val="600"/>
              </a:spcBef>
            </a:pPr>
            <a:r>
              <a:rPr lang="fr-CA" u="sng" dirty="0">
                <a:solidFill>
                  <a:srgbClr val="0000FF"/>
                </a:solidFill>
                <a:latin typeface="BookAntiqua"/>
                <a:hlinkClick r:id="rId3"/>
              </a:rPr>
              <a:t>http://</a:t>
            </a:r>
            <a:r>
              <a:rPr lang="fr-CA" u="sng" dirty="0" smtClean="0">
                <a:solidFill>
                  <a:srgbClr val="0000FF"/>
                </a:solidFill>
                <a:latin typeface="BookAntiqua"/>
                <a:hlinkClick r:id="rId3"/>
              </a:rPr>
              <a:t>taskbasedactivitiesforlbs.ca/fr/francophone</a:t>
            </a:r>
            <a:r>
              <a:rPr lang="fr-CA" u="sng" dirty="0" smtClean="0">
                <a:solidFill>
                  <a:srgbClr val="0000FF"/>
                </a:solidFill>
                <a:latin typeface="BookAntiqua"/>
              </a:rPr>
              <a:t> </a:t>
            </a:r>
            <a:endParaRPr lang="fr-CA" dirty="0" smtClean="0">
              <a:latin typeface="Cambria"/>
            </a:endParaRPr>
          </a:p>
          <a:p>
            <a:endParaRPr lang="fr-CA" b="1" dirty="0" smtClean="0">
              <a:latin typeface="Cambria"/>
            </a:endParaRPr>
          </a:p>
          <a:p>
            <a:r>
              <a:rPr lang="fr-CA" b="1" dirty="0" smtClean="0">
                <a:latin typeface="Cambria"/>
              </a:rPr>
              <a:t>Résultats :</a:t>
            </a:r>
          </a:p>
          <a:p>
            <a:pPr>
              <a:spcBef>
                <a:spcPts val="600"/>
              </a:spcBef>
            </a:pPr>
            <a:r>
              <a:rPr lang="fr-CA" dirty="0" smtClean="0">
                <a:latin typeface="Cambria"/>
              </a:rPr>
              <a:t>À la fin des webinaires, les formateurs auront développé leurs habiletés et capacités à :  </a:t>
            </a:r>
          </a:p>
          <a:p>
            <a:pPr marL="285750" indent="-285750">
              <a:spcBef>
                <a:spcPts val="600"/>
              </a:spcBef>
              <a:buFont typeface="Arial"/>
              <a:buChar char="•"/>
            </a:pPr>
            <a:r>
              <a:rPr lang="fr-CA" dirty="0" smtClean="0">
                <a:latin typeface="Cambria"/>
              </a:rPr>
              <a:t>reconnaitre et trouver des documents authentiques de bonne qualité;</a:t>
            </a:r>
          </a:p>
          <a:p>
            <a:pPr marL="285750" indent="-285750">
              <a:spcBef>
                <a:spcPts val="600"/>
              </a:spcBef>
              <a:buFont typeface="Arial"/>
              <a:buChar char="•"/>
            </a:pPr>
            <a:r>
              <a:rPr lang="fr-CA" dirty="0" smtClean="0">
                <a:latin typeface="Cambria"/>
              </a:rPr>
              <a:t>créer des ensembles de tâches; </a:t>
            </a:r>
          </a:p>
          <a:p>
            <a:pPr marL="285750" indent="-285750">
              <a:spcBef>
                <a:spcPts val="600"/>
              </a:spcBef>
              <a:buFont typeface="Arial"/>
              <a:buChar char="•"/>
            </a:pPr>
            <a:r>
              <a:rPr lang="fr-CA" dirty="0">
                <a:latin typeface="Cambria"/>
              </a:rPr>
              <a:t>c</a:t>
            </a:r>
            <a:r>
              <a:rPr lang="fr-CA" dirty="0" smtClean="0">
                <a:latin typeface="Cambria"/>
              </a:rPr>
              <a:t>omprendre la différence entre les tâches et les activités de développement des compétences; </a:t>
            </a:r>
          </a:p>
          <a:p>
            <a:pPr marL="285750" indent="-285750">
              <a:spcBef>
                <a:spcPts val="600"/>
              </a:spcBef>
              <a:buFont typeface="Arial"/>
              <a:buChar char="•"/>
            </a:pPr>
            <a:r>
              <a:rPr lang="fr-CA" dirty="0" smtClean="0">
                <a:latin typeface="Cambria"/>
              </a:rPr>
              <a:t>créer des activités d’apprentissage axées sur les tâches de qualité supérieure;</a:t>
            </a:r>
          </a:p>
          <a:p>
            <a:pPr marL="285750" indent="-285750">
              <a:spcBef>
                <a:spcPts val="600"/>
              </a:spcBef>
              <a:buFont typeface="Arial"/>
              <a:buChar char="•"/>
            </a:pPr>
            <a:r>
              <a:rPr lang="fr-CA" dirty="0" smtClean="0">
                <a:latin typeface="Cambria"/>
              </a:rPr>
              <a:t>acquérir des méthodes pour décortiquer une tâche en grandes compétences du cadre du CLAO; </a:t>
            </a:r>
          </a:p>
          <a:p>
            <a:pPr marL="285750" indent="-285750">
              <a:spcBef>
                <a:spcPts val="600"/>
              </a:spcBef>
              <a:buFont typeface="Arial"/>
              <a:buChar char="•"/>
            </a:pPr>
            <a:r>
              <a:rPr lang="fr-CA" dirty="0">
                <a:latin typeface="Cambria"/>
              </a:rPr>
              <a:t>c</a:t>
            </a:r>
            <a:r>
              <a:rPr lang="fr-CA" dirty="0" smtClean="0">
                <a:latin typeface="Cambria"/>
              </a:rPr>
              <a:t>omprendre les niveaux de complexité et les associer aux tâches.</a:t>
            </a:r>
            <a:endParaRPr lang="fr-CA" dirty="0">
              <a:latin typeface="Cambria"/>
            </a:endParaRPr>
          </a:p>
        </p:txBody>
      </p:sp>
      <p:sp>
        <p:nvSpPr>
          <p:cNvPr id="3" name="Slide Number Placeholder 2"/>
          <p:cNvSpPr>
            <a:spLocks noGrp="1"/>
          </p:cNvSpPr>
          <p:nvPr>
            <p:ph type="sldNum" sz="quarter" idx="12"/>
          </p:nvPr>
        </p:nvSpPr>
        <p:spPr/>
        <p:txBody>
          <a:bodyPr/>
          <a:lstStyle/>
          <a:p>
            <a:fld id="{03CC47C0-710F-4102-93F3-3EA852175FA5}" type="slidenum">
              <a:rPr lang="en-CA" sz="1200" smtClean="0"/>
              <a:pPr/>
              <a:t>3</a:t>
            </a:fld>
            <a:endParaRPr lang="en-CA" sz="1200" dirty="0"/>
          </a:p>
        </p:txBody>
      </p:sp>
    </p:spTree>
    <p:extLst>
      <p:ext uri="{BB962C8B-B14F-4D97-AF65-F5344CB8AC3E}">
        <p14:creationId xmlns:p14="http://schemas.microsoft.com/office/powerpoint/2010/main" val="28458672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r 7"/>
          <p:cNvGrpSpPr/>
          <p:nvPr/>
        </p:nvGrpSpPr>
        <p:grpSpPr>
          <a:xfrm>
            <a:off x="381000" y="3733798"/>
            <a:ext cx="3657600" cy="1134151"/>
            <a:chOff x="609600" y="4419600"/>
            <a:chExt cx="2743200" cy="924950"/>
          </a:xfrm>
        </p:grpSpPr>
        <p:pic>
          <p:nvPicPr>
            <p:cNvPr id="23" name="Image 22" descr="FR_wb_CS_a_questions.pdf"/>
            <p:cNvPicPr>
              <a:picLocks noChangeAspect="1"/>
            </p:cNvPicPr>
            <p:nvPr/>
          </p:nvPicPr>
          <p:blipFill rotWithShape="1">
            <a:blip r:embed="rId3">
              <a:extLst>
                <a:ext uri="{28A0092B-C50C-407E-A947-70E740481C1C}">
                  <a14:useLocalDpi xmlns:a14="http://schemas.microsoft.com/office/drawing/2010/main" val="0"/>
                </a:ext>
              </a:extLst>
            </a:blip>
            <a:srcRect l="8770" t="8581" r="52017" b="89619"/>
            <a:stretch/>
          </p:blipFill>
          <p:spPr>
            <a:xfrm>
              <a:off x="609600" y="5181600"/>
              <a:ext cx="2743200" cy="162950"/>
            </a:xfrm>
            <a:prstGeom prst="rect">
              <a:avLst/>
            </a:prstGeom>
          </p:spPr>
        </p:pic>
        <p:pic>
          <p:nvPicPr>
            <p:cNvPr id="24" name="Image 23" descr="FR_wb_CS_a_questions.pdf"/>
            <p:cNvPicPr>
              <a:picLocks noChangeAspect="1"/>
            </p:cNvPicPr>
            <p:nvPr/>
          </p:nvPicPr>
          <p:blipFill rotWithShape="1">
            <a:blip r:embed="rId4">
              <a:extLst>
                <a:ext uri="{28A0092B-C50C-407E-A947-70E740481C1C}">
                  <a14:useLocalDpi xmlns:a14="http://schemas.microsoft.com/office/drawing/2010/main" val="0"/>
                </a:ext>
              </a:extLst>
            </a:blip>
            <a:srcRect l="49575" t="81124" r="10616" b="10527"/>
            <a:stretch/>
          </p:blipFill>
          <p:spPr>
            <a:xfrm>
              <a:off x="609600" y="4419600"/>
              <a:ext cx="2743200" cy="744565"/>
            </a:xfrm>
            <a:prstGeom prst="rect">
              <a:avLst/>
            </a:prstGeom>
          </p:spPr>
        </p:pic>
      </p:grpSp>
      <p:pic>
        <p:nvPicPr>
          <p:cNvPr id="21" name="Image 20" descr="FR_wb_CS_a_questions.pdf"/>
          <p:cNvPicPr>
            <a:picLocks noChangeAspect="1"/>
          </p:cNvPicPr>
          <p:nvPr/>
        </p:nvPicPr>
        <p:blipFill rotWithShape="1">
          <a:blip r:embed="rId4">
            <a:extLst>
              <a:ext uri="{28A0092B-C50C-407E-A947-70E740481C1C}">
                <a14:useLocalDpi xmlns:a14="http://schemas.microsoft.com/office/drawing/2010/main" val="0"/>
              </a:ext>
            </a:extLst>
          </a:blip>
          <a:srcRect l="49112" t="56776" r="10976" b="33544"/>
          <a:stretch/>
        </p:blipFill>
        <p:spPr>
          <a:xfrm>
            <a:off x="457200" y="2057400"/>
            <a:ext cx="3641792" cy="1143000"/>
          </a:xfrm>
          <a:prstGeom prst="rect">
            <a:avLst/>
          </a:prstGeom>
        </p:spPr>
      </p:pic>
      <p:pic>
        <p:nvPicPr>
          <p:cNvPr id="4" name="Image 3" descr="FR_wb_CS_a_questions.pdf"/>
          <p:cNvPicPr>
            <a:picLocks noChangeAspect="1"/>
          </p:cNvPicPr>
          <p:nvPr/>
        </p:nvPicPr>
        <p:blipFill rotWithShape="1">
          <a:blip r:embed="rId4" cstate="print">
            <a:extLst>
              <a:ext uri="{28A0092B-C50C-407E-A947-70E740481C1C}">
                <a14:useLocalDpi xmlns:a14="http://schemas.microsoft.com/office/drawing/2010/main" val="0"/>
              </a:ext>
            </a:extLst>
          </a:blip>
          <a:srcRect l="8159" r="8661" b="8282"/>
          <a:stretch/>
        </p:blipFill>
        <p:spPr>
          <a:xfrm>
            <a:off x="4572000" y="-76200"/>
            <a:ext cx="4408012" cy="6289991"/>
          </a:xfrm>
          <a:prstGeom prst="rect">
            <a:avLst/>
          </a:prstGeom>
        </p:spPr>
      </p:pic>
      <p:pic>
        <p:nvPicPr>
          <p:cNvPr id="5" name="Image 4" descr="FR_wb_CS_a_questions.pdf"/>
          <p:cNvPicPr>
            <a:picLocks noChangeAspect="1"/>
          </p:cNvPicPr>
          <p:nvPr/>
        </p:nvPicPr>
        <p:blipFill rotWithShape="1">
          <a:blip r:embed="rId3" cstate="print">
            <a:extLst>
              <a:ext uri="{28A0092B-C50C-407E-A947-70E740481C1C}">
                <a14:useLocalDpi xmlns:a14="http://schemas.microsoft.com/office/drawing/2010/main" val="0"/>
              </a:ext>
            </a:extLst>
          </a:blip>
          <a:srcRect l="8770" t="8581" r="52017" b="81175"/>
          <a:stretch/>
        </p:blipFill>
        <p:spPr>
          <a:xfrm>
            <a:off x="6781800" y="6079265"/>
            <a:ext cx="2078063" cy="702535"/>
          </a:xfrm>
          <a:prstGeom prst="rect">
            <a:avLst/>
          </a:prstGeom>
        </p:spPr>
      </p:pic>
      <p:sp>
        <p:nvSpPr>
          <p:cNvPr id="6" name="TextBox 5"/>
          <p:cNvSpPr txBox="1"/>
          <p:nvPr/>
        </p:nvSpPr>
        <p:spPr>
          <a:xfrm>
            <a:off x="152400" y="381000"/>
            <a:ext cx="4114800" cy="5539979"/>
          </a:xfrm>
          <a:prstGeom prst="rect">
            <a:avLst/>
          </a:prstGeom>
          <a:noFill/>
        </p:spPr>
        <p:txBody>
          <a:bodyPr wrap="square" rtlCol="0">
            <a:spAutoFit/>
          </a:bodyPr>
          <a:lstStyle/>
          <a:p>
            <a:r>
              <a:rPr lang="fr-CA" dirty="0" smtClean="0">
                <a:latin typeface="Cambria"/>
                <a:cs typeface="Cambria"/>
              </a:rPr>
              <a:t>Tâche :</a:t>
            </a:r>
          </a:p>
          <a:p>
            <a:endParaRPr lang="fr-CA" dirty="0" smtClean="0">
              <a:latin typeface="Cambria"/>
              <a:cs typeface="Cambria"/>
            </a:endParaRPr>
          </a:p>
          <a:p>
            <a:r>
              <a:rPr lang="fr-CA" dirty="0">
                <a:latin typeface="Cambria"/>
                <a:cs typeface="Cambria"/>
              </a:rPr>
              <a:t>Quelles sont les similarités entre les </a:t>
            </a:r>
            <a:r>
              <a:rPr lang="fr-CA" dirty="0" smtClean="0">
                <a:latin typeface="Cambria"/>
                <a:cs typeface="Cambria"/>
              </a:rPr>
              <a:t>lunettes de travail </a:t>
            </a:r>
            <a:r>
              <a:rPr lang="fr-CA" dirty="0">
                <a:latin typeface="Cambria"/>
                <a:cs typeface="Cambria"/>
              </a:rPr>
              <a:t>à coques </a:t>
            </a:r>
            <a:r>
              <a:rPr lang="fr-CA" dirty="0" smtClean="0">
                <a:latin typeface="Cambria"/>
                <a:cs typeface="Cambria"/>
              </a:rPr>
              <a:t>et </a:t>
            </a:r>
            <a:r>
              <a:rPr lang="fr-CA" dirty="0">
                <a:latin typeface="Cambria"/>
                <a:cs typeface="Cambria"/>
              </a:rPr>
              <a:t>les écrans faciaux en matière de protection? </a:t>
            </a:r>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dirty="0" smtClean="0">
              <a:latin typeface="Cambria"/>
              <a:cs typeface="Cambria"/>
            </a:endParaRPr>
          </a:p>
          <a:p>
            <a:endParaRPr lang="fr-CA" sz="1200" dirty="0" smtClean="0">
              <a:latin typeface="Cambria"/>
              <a:cs typeface="Cambria"/>
            </a:endParaRPr>
          </a:p>
          <a:p>
            <a:r>
              <a:rPr lang="fr-CA" dirty="0" smtClean="0">
                <a:latin typeface="Cambria"/>
                <a:cs typeface="Cambria"/>
              </a:rPr>
              <a:t>Niveau 3 – Intégrer </a:t>
            </a:r>
            <a:endParaRPr lang="fr-CA" dirty="0">
              <a:latin typeface="Cambria"/>
              <a:cs typeface="Cambria"/>
            </a:endParaRPr>
          </a:p>
        </p:txBody>
      </p:sp>
      <p:sp>
        <p:nvSpPr>
          <p:cNvPr id="9" name="Rounded Rectangle 8"/>
          <p:cNvSpPr/>
          <p:nvPr/>
        </p:nvSpPr>
        <p:spPr>
          <a:xfrm>
            <a:off x="6781800" y="5486400"/>
            <a:ext cx="22098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ounded Rectangle 9"/>
          <p:cNvSpPr/>
          <p:nvPr/>
        </p:nvSpPr>
        <p:spPr>
          <a:xfrm>
            <a:off x="6705600" y="3810000"/>
            <a:ext cx="22860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2" name="Straight Arrow Connector 11"/>
          <p:cNvCxnSpPr/>
          <p:nvPr/>
        </p:nvCxnSpPr>
        <p:spPr>
          <a:xfrm flipH="1" flipV="1">
            <a:off x="4191000" y="2895600"/>
            <a:ext cx="2514600" cy="1295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191000" y="4876800"/>
            <a:ext cx="2590800" cy="1371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8400" y="2362200"/>
            <a:ext cx="152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57200" y="2057400"/>
            <a:ext cx="3657600" cy="114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9" name="Straight Connector 18"/>
          <p:cNvCxnSpPr/>
          <p:nvPr/>
        </p:nvCxnSpPr>
        <p:spPr>
          <a:xfrm>
            <a:off x="609600" y="2743200"/>
            <a:ext cx="3276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90800" y="3962400"/>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81000" y="3733800"/>
            <a:ext cx="36576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8" name="Straight Connector 27"/>
          <p:cNvCxnSpPr/>
          <p:nvPr/>
        </p:nvCxnSpPr>
        <p:spPr>
          <a:xfrm>
            <a:off x="457200" y="3962400"/>
            <a:ext cx="1371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3" name="Slide Number Placeholder 2"/>
          <p:cNvSpPr>
            <a:spLocks noGrp="1"/>
          </p:cNvSpPr>
          <p:nvPr>
            <p:ph type="sldNum" sz="quarter" idx="12"/>
          </p:nvPr>
        </p:nvSpPr>
        <p:spPr>
          <a:xfrm>
            <a:off x="3200400" y="6400800"/>
            <a:ext cx="990600" cy="365125"/>
          </a:xfrm>
        </p:spPr>
        <p:txBody>
          <a:bodyPr/>
          <a:lstStyle/>
          <a:p>
            <a:fld id="{812CBFFD-8C11-4504-A23B-993D69A44123}" type="slidenum">
              <a:rPr lang="en-CA" sz="1200" smtClean="0"/>
              <a:pPr/>
              <a:t>30</a:t>
            </a:fld>
            <a:endParaRPr lang="en-CA" sz="1200" dirty="0"/>
          </a:p>
        </p:txBody>
      </p:sp>
      <p:cxnSp>
        <p:nvCxnSpPr>
          <p:cNvPr id="27" name="Straight Connector 15"/>
          <p:cNvCxnSpPr/>
          <p:nvPr/>
        </p:nvCxnSpPr>
        <p:spPr>
          <a:xfrm>
            <a:off x="609600" y="2514600"/>
            <a:ext cx="68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18"/>
          <p:cNvCxnSpPr/>
          <p:nvPr/>
        </p:nvCxnSpPr>
        <p:spPr>
          <a:xfrm>
            <a:off x="1066800" y="2971800"/>
            <a:ext cx="1371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1"/>
          <p:cNvCxnSpPr/>
          <p:nvPr/>
        </p:nvCxnSpPr>
        <p:spPr>
          <a:xfrm>
            <a:off x="533400" y="4175041"/>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21"/>
          <p:cNvCxnSpPr/>
          <p:nvPr/>
        </p:nvCxnSpPr>
        <p:spPr>
          <a:xfrm>
            <a:off x="1752600" y="4381500"/>
            <a:ext cx="2133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21"/>
          <p:cNvCxnSpPr/>
          <p:nvPr/>
        </p:nvCxnSpPr>
        <p:spPr>
          <a:xfrm>
            <a:off x="533400" y="4572000"/>
            <a:ext cx="320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21"/>
          <p:cNvCxnSpPr/>
          <p:nvPr/>
        </p:nvCxnSpPr>
        <p:spPr>
          <a:xfrm>
            <a:off x="457200" y="4876800"/>
            <a:ext cx="2362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412" name="Rectangle 84"/>
          <p:cNvSpPr>
            <a:spLocks noGrp="1" noChangeArrowheads="1"/>
          </p:cNvSpPr>
          <p:nvPr>
            <p:ph type="title"/>
          </p:nvPr>
        </p:nvSpPr>
        <p:spPr>
          <a:xfrm>
            <a:off x="457200" y="0"/>
            <a:ext cx="8229600" cy="838200"/>
          </a:xfrm>
        </p:spPr>
        <p:txBody>
          <a:bodyPr/>
          <a:lstStyle/>
          <a:p>
            <a:pPr eaLnBrk="1" hangingPunct="1">
              <a:defRPr/>
            </a:pPr>
            <a:r>
              <a:rPr lang="en-US" dirty="0" smtClean="0">
                <a:latin typeface="Calibri"/>
                <a:ea typeface="+mj-ea"/>
              </a:rPr>
              <a:t>Complexity</a:t>
            </a:r>
          </a:p>
        </p:txBody>
      </p:sp>
      <p:graphicFrame>
        <p:nvGraphicFramePr>
          <p:cNvPr id="227426" name="Group 98"/>
          <p:cNvGraphicFramePr>
            <a:graphicFrameLocks noGrp="1"/>
          </p:cNvGraphicFramePr>
          <p:nvPr>
            <p:ph type="tbl" idx="1"/>
            <p:extLst>
              <p:ext uri="{D42A27DB-BD31-4B8C-83A1-F6EECF244321}">
                <p14:modId xmlns:p14="http://schemas.microsoft.com/office/powerpoint/2010/main" val="1049724760"/>
              </p:ext>
            </p:extLst>
          </p:nvPr>
        </p:nvGraphicFramePr>
        <p:xfrm>
          <a:off x="152400" y="152400"/>
          <a:ext cx="8915400" cy="6513486"/>
        </p:xfrm>
        <a:graphic>
          <a:graphicData uri="http://schemas.openxmlformats.org/drawingml/2006/table">
            <a:tbl>
              <a:tblPr/>
              <a:tblGrid>
                <a:gridCol w="2115860"/>
                <a:gridCol w="3456265"/>
                <a:gridCol w="3343275"/>
              </a:tblGrid>
              <a:tr h="653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noProof="0" dirty="0" smtClean="0">
                          <a:ln>
                            <a:noFill/>
                          </a:ln>
                          <a:solidFill>
                            <a:schemeClr val="tx1"/>
                          </a:solidFill>
                          <a:effectLst>
                            <a:outerShdw blurRad="38100" dist="38100" dir="2700000" algn="tl">
                              <a:srgbClr val="000000"/>
                            </a:outerShdw>
                          </a:effectLst>
                          <a:latin typeface="Garamond" pitchFamily="-111" charset="0"/>
                          <a:ea typeface="ＭＳ Ｐゴシック" pitchFamily="-111" charset="-128"/>
                          <a:cs typeface="Calibri"/>
                        </a:rPr>
                        <a:t>Action requise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noProof="0" smtClean="0">
                          <a:ln>
                            <a:noFill/>
                          </a:ln>
                          <a:solidFill>
                            <a:schemeClr val="tx1"/>
                          </a:solidFill>
                          <a:effectLst>
                            <a:outerShdw blurRad="38100" dist="38100" dir="2700000" algn="tl">
                              <a:srgbClr val="000000"/>
                            </a:outerShdw>
                          </a:effectLst>
                          <a:latin typeface="Garamond" pitchFamily="-111" charset="0"/>
                          <a:ea typeface="ＭＳ Ｐゴシック" pitchFamily="-111" charset="-128"/>
                          <a:cs typeface="Calibri"/>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noProof="0" smtClean="0">
                          <a:ln>
                            <a:noFill/>
                          </a:ln>
                          <a:solidFill>
                            <a:schemeClr val="tx1"/>
                          </a:solidFill>
                          <a:effectLst>
                            <a:outerShdw blurRad="38100" dist="38100" dir="2700000" algn="tl">
                              <a:srgbClr val="000000"/>
                            </a:outerShdw>
                          </a:effectLst>
                          <a:latin typeface="Garamond" pitchFamily="-111" charset="0"/>
                          <a:ea typeface="ＭＳ Ｐゴシック" pitchFamily="-111" charset="-128"/>
                          <a:cs typeface="Calibri"/>
                        </a:rPr>
                        <a:t>Exemple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41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Repérer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DAF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Trouver les renseignements demandés dans l’activité </a:t>
                      </a:r>
                      <a:b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b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(cadre du CLAO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DAF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Combien coute un sac d’oranges?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ou : </a:t>
                      </a:r>
                      <a:r>
                        <a:rPr kumimoji="0" lang="fr-CA" sz="2000" b="1"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Trouver l’as de pique.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DAFD"/>
                    </a:solidFill>
                  </a:tcPr>
                </a:tc>
              </a:tr>
              <a:tr h="1356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Répéter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E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Refaire la même recherche ou une recherche semblable plusieurs fois </a:t>
                      </a:r>
                      <a:b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b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(cadre du CLAO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E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Dresser une liste des noms et numéros de dossiers des clients ayant payé par carte de crédit. ou : </a:t>
                      </a:r>
                      <a:r>
                        <a:rPr kumimoji="0" lang="fr-CA" sz="2000" b="1"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Trouver 4 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EFE"/>
                    </a:solidFill>
                  </a:tcPr>
                </a:tc>
              </a:tr>
              <a:tr h="16731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Intégrer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DAF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Comparer les renseignements de 2 ou 3 sources différentes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(cadre du CLAO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DAF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Comparer les 2 listes. Quel est le meilleur pinceau pour peinturer sur du métal? </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ou : </a:t>
                      </a:r>
                      <a:r>
                        <a:rPr kumimoji="0" lang="fr-CA" sz="2000" b="1"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Trouver et classer tous les cœurs (as au roi).</a:t>
                      </a:r>
                      <a:endPar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DAFD"/>
                    </a:solidFill>
                  </a:tcPr>
                </a:tc>
              </a:tr>
              <a:tr h="1789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Générer</a:t>
                      </a:r>
                      <a:endPar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E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Prendre des renseignements provenant de 2 ou plusieurs sources, sans oublier l’information documentaire et les inférences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E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Expliquer le déclin des ventes depuis le début du mois.</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ou : </a:t>
                      </a:r>
                      <a:r>
                        <a:rPr kumimoji="0" lang="fr-CA" sz="2000" b="1"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rPr>
                        <a:t>Repérer les 3 mains les plus hautes des jeux de cartes les plus populaires. </a:t>
                      </a:r>
                      <a:endParaRPr kumimoji="0" lang="fr-CA" sz="2000" b="0" i="0" u="none" strike="noStrike" cap="none" normalizeH="0" baseline="0" noProof="0" dirty="0" smtClean="0">
                        <a:ln>
                          <a:noFill/>
                        </a:ln>
                        <a:solidFill>
                          <a:srgbClr val="000000"/>
                        </a:solidFill>
                        <a:effectLst>
                          <a:outerShdw blurRad="38100" dist="38100" dir="2700000" algn="tl">
                            <a:srgbClr val="FFFFFF"/>
                          </a:outerShdw>
                        </a:effectLst>
                        <a:latin typeface="Garamond" pitchFamily="-111" charset="0"/>
                        <a:ea typeface="ＭＳ Ｐゴシック" pitchFamily="-111" charset="-128"/>
                        <a:cs typeface="Calibri"/>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EFE"/>
                    </a:solidFill>
                  </a:tcPr>
                </a:tc>
              </a:tr>
            </a:tbl>
          </a:graphicData>
        </a:graphic>
      </p:graphicFrame>
      <p:sp>
        <p:nvSpPr>
          <p:cNvPr id="3" name="Slide Number Placeholder 2"/>
          <p:cNvSpPr>
            <a:spLocks noGrp="1"/>
          </p:cNvSpPr>
          <p:nvPr>
            <p:ph type="sldNum" sz="quarter" idx="12"/>
          </p:nvPr>
        </p:nvSpPr>
        <p:spPr>
          <a:xfrm>
            <a:off x="8077200" y="6324600"/>
            <a:ext cx="990600" cy="365125"/>
          </a:xfrm>
        </p:spPr>
        <p:txBody>
          <a:bodyPr/>
          <a:lstStyle/>
          <a:p>
            <a:fld id="{DB698A88-2B88-4F45-9A13-FF6C9860ED39}" type="slidenum">
              <a:rPr lang="en-CA" sz="1200" smtClean="0">
                <a:solidFill>
                  <a:schemeClr val="accent1"/>
                </a:solidFill>
              </a:rPr>
              <a:pPr/>
              <a:t>31</a:t>
            </a:fld>
            <a:endParaRPr lang="en-CA" sz="1200"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187824"/>
          </a:xfrm>
        </p:spPr>
        <p:txBody>
          <a:bodyPr/>
          <a:lstStyle/>
          <a:p>
            <a:r>
              <a:rPr lang="fr-CA" sz="4400" b="1" dirty="0" smtClean="0"/>
              <a:t>Utiliser du matériel existant</a:t>
            </a:r>
            <a:endParaRPr lang="fr-CA" sz="4400"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685800" y="1676400"/>
            <a:ext cx="7848600" cy="3600986"/>
          </a:xfrm>
          <a:prstGeom prst="rect">
            <a:avLst/>
          </a:prstGeom>
          <a:noFill/>
        </p:spPr>
        <p:txBody>
          <a:bodyPr wrap="square" rtlCol="0">
            <a:spAutoFit/>
          </a:bodyPr>
          <a:lstStyle/>
          <a:p>
            <a:r>
              <a:rPr lang="fr-CA" sz="2200" dirty="0" smtClean="0">
                <a:latin typeface="Cambria"/>
                <a:cs typeface="Cambria"/>
              </a:rPr>
              <a:t>Passons maintenant à un autre sondage et à la période de questions/commentaires. </a:t>
            </a:r>
          </a:p>
          <a:p>
            <a:pPr marL="342900" indent="-342900">
              <a:spcBef>
                <a:spcPts val="1200"/>
              </a:spcBef>
              <a:buFont typeface="+mj-lt"/>
              <a:buAutoNum type="arabicPeriod"/>
            </a:pPr>
            <a:r>
              <a:rPr lang="fr-CA" sz="2200" dirty="0" smtClean="0">
                <a:latin typeface="Cambria"/>
                <a:cs typeface="Cambria"/>
              </a:rPr>
              <a:t>Possédez-vous des documents ou des démonstrations/activités d’apprentissages qui correspondent à la structure « ensemble de tâches »? </a:t>
            </a:r>
          </a:p>
          <a:p>
            <a:pPr marL="342900" indent="-342900">
              <a:spcBef>
                <a:spcPts val="1200"/>
              </a:spcBef>
              <a:buFont typeface="+mj-lt"/>
              <a:buAutoNum type="arabicPeriod"/>
            </a:pPr>
            <a:r>
              <a:rPr lang="fr-CA" sz="2200" dirty="0" smtClean="0">
                <a:latin typeface="Cambria"/>
                <a:cs typeface="Cambria"/>
              </a:rPr>
              <a:t>Si vous n’en avez pas ou que vous ne connaissez pas la réponse, en avez-vous que vous pourriez adapter? </a:t>
            </a:r>
          </a:p>
          <a:p>
            <a:pPr marL="342900" indent="-342900">
              <a:spcBef>
                <a:spcPts val="1200"/>
              </a:spcBef>
              <a:buFont typeface="+mj-lt"/>
              <a:buAutoNum type="arabicPeriod"/>
            </a:pPr>
            <a:r>
              <a:rPr lang="fr-CA" sz="2200" dirty="0" smtClean="0">
                <a:latin typeface="Cambria"/>
                <a:cs typeface="Cambria"/>
              </a:rPr>
              <a:t>Combien d’entre vous ont déjà consulté le Portail de tâches de QUILL? </a:t>
            </a:r>
          </a:p>
        </p:txBody>
      </p:sp>
      <p:sp>
        <p:nvSpPr>
          <p:cNvPr id="5" name="Slide Number Placeholder 4"/>
          <p:cNvSpPr>
            <a:spLocks noGrp="1"/>
          </p:cNvSpPr>
          <p:nvPr>
            <p:ph type="sldNum" sz="quarter" idx="12"/>
          </p:nvPr>
        </p:nvSpPr>
        <p:spPr/>
        <p:txBody>
          <a:bodyPr/>
          <a:lstStyle/>
          <a:p>
            <a:fld id="{03CC47C0-710F-4102-93F3-3EA852175FA5}" type="slidenum">
              <a:rPr lang="en-CA" sz="1200" smtClean="0"/>
              <a:pPr/>
              <a:t>32</a:t>
            </a:fld>
            <a:endParaRPr lang="en-CA" sz="1200" dirty="0"/>
          </a:p>
        </p:txBody>
      </p:sp>
    </p:spTree>
    <p:extLst>
      <p:ext uri="{BB962C8B-B14F-4D97-AF65-F5344CB8AC3E}">
        <p14:creationId xmlns:p14="http://schemas.microsoft.com/office/powerpoint/2010/main" val="32362540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23554" name="Rectangle 2"/>
          <p:cNvSpPr>
            <a:spLocks noGrp="1" noChangeArrowheads="1"/>
          </p:cNvSpPr>
          <p:nvPr>
            <p:ph type="title" idx="4294967295"/>
          </p:nvPr>
        </p:nvSpPr>
        <p:spPr>
          <a:xfrm>
            <a:off x="533400" y="228600"/>
            <a:ext cx="8229600" cy="838200"/>
          </a:xfrm>
        </p:spPr>
        <p:txBody>
          <a:bodyPr anchorCtr="0"/>
          <a:lstStyle/>
          <a:p>
            <a:pPr eaLnBrk="1" hangingPunct="1">
              <a:defRPr/>
            </a:pPr>
            <a:r>
              <a:rPr lang="fr-CA" sz="4400" b="1" smtClean="0">
                <a:latin typeface="Calibri"/>
                <a:ea typeface="+mj-ea"/>
                <a:cs typeface="Calibri"/>
              </a:rPr>
              <a:t>Ordre du jour – Partie B</a:t>
            </a:r>
          </a:p>
        </p:txBody>
      </p:sp>
      <p:sp>
        <p:nvSpPr>
          <p:cNvPr id="23555" name="Rectangle 3"/>
          <p:cNvSpPr>
            <a:spLocks noGrp="1" noChangeArrowheads="1"/>
          </p:cNvSpPr>
          <p:nvPr>
            <p:ph type="body" idx="4294967295"/>
          </p:nvPr>
        </p:nvSpPr>
        <p:spPr>
          <a:xfrm>
            <a:off x="533400" y="1371600"/>
            <a:ext cx="8458200" cy="4953000"/>
          </a:xfrm>
        </p:spPr>
        <p:txBody>
          <a:bodyPr>
            <a:noAutofit/>
          </a:bodyPr>
          <a:lstStyle/>
          <a:p>
            <a:pPr marL="0" indent="0">
              <a:spcBef>
                <a:spcPts val="1200"/>
              </a:spcBef>
              <a:buNone/>
            </a:pPr>
            <a:endParaRPr lang="fr-CA" sz="2800" dirty="0" smtClean="0">
              <a:latin typeface="Cambria"/>
              <a:cs typeface="Cambria"/>
            </a:endParaRPr>
          </a:p>
          <a:p>
            <a:pPr lvl="1">
              <a:spcBef>
                <a:spcPts val="1200"/>
              </a:spcBef>
            </a:pPr>
            <a:r>
              <a:rPr lang="fr-CA" sz="2800" dirty="0" smtClean="0">
                <a:solidFill>
                  <a:srgbClr val="000000"/>
                </a:solidFill>
                <a:latin typeface="Cambria"/>
                <a:cs typeface="Cambria"/>
              </a:rPr>
              <a:t>Caractéristiques d’un bon document </a:t>
            </a:r>
          </a:p>
          <a:p>
            <a:pPr lvl="1">
              <a:spcBef>
                <a:spcPts val="1200"/>
              </a:spcBef>
            </a:pPr>
            <a:r>
              <a:rPr lang="fr-CA" sz="2800" dirty="0" smtClean="0">
                <a:solidFill>
                  <a:srgbClr val="000000"/>
                </a:solidFill>
                <a:latin typeface="Cambria"/>
                <a:cs typeface="Cambria"/>
              </a:rPr>
              <a:t>Adapter la tâche et non le document</a:t>
            </a:r>
          </a:p>
          <a:p>
            <a:pPr lvl="1">
              <a:spcBef>
                <a:spcPts val="1200"/>
              </a:spcBef>
            </a:pPr>
            <a:r>
              <a:rPr lang="fr-CA" sz="2800" dirty="0" smtClean="0">
                <a:solidFill>
                  <a:srgbClr val="000000"/>
                </a:solidFill>
                <a:latin typeface="Cambria"/>
                <a:cs typeface="Cambria"/>
              </a:rPr>
              <a:t>Quels sont les bons coups du document?</a:t>
            </a:r>
          </a:p>
          <a:p>
            <a:pPr lvl="1">
              <a:spcBef>
                <a:spcPts val="1200"/>
              </a:spcBef>
            </a:pPr>
            <a:r>
              <a:rPr lang="fr-CA" sz="2800" dirty="0" smtClean="0">
                <a:solidFill>
                  <a:srgbClr val="000000"/>
                </a:solidFill>
                <a:latin typeface="Cambria"/>
                <a:cs typeface="Cambria"/>
              </a:rPr>
              <a:t>Comment trouver des documents liés à une voie précise</a:t>
            </a:r>
          </a:p>
          <a:p>
            <a:pPr marL="349250" lvl="1" indent="0">
              <a:spcBef>
                <a:spcPts val="0"/>
              </a:spcBef>
              <a:buNone/>
            </a:pPr>
            <a:endParaRPr lang="fr-CA" sz="2800" dirty="0" smtClean="0">
              <a:latin typeface="Cambria"/>
              <a:cs typeface="Cambria"/>
            </a:endParaRPr>
          </a:p>
          <a:p>
            <a:pPr eaLnBrk="1" hangingPunct="1">
              <a:spcBef>
                <a:spcPts val="0"/>
              </a:spcBef>
              <a:buFontTx/>
              <a:buNone/>
            </a:pPr>
            <a:endParaRPr lang="fr-CA" sz="1600" dirty="0" smtClean="0">
              <a:latin typeface="Cambria"/>
              <a:cs typeface="Cambria"/>
            </a:endParaRPr>
          </a:p>
          <a:p>
            <a:pPr eaLnBrk="1" hangingPunct="1">
              <a:spcBef>
                <a:spcPts val="0"/>
              </a:spcBef>
              <a:buFontTx/>
              <a:buNone/>
            </a:pPr>
            <a:endParaRPr lang="fr-CA" sz="1600" dirty="0" smtClean="0">
              <a:latin typeface="Cambria"/>
              <a:cs typeface="Cambria"/>
            </a:endParaRPr>
          </a:p>
          <a:p>
            <a:pPr>
              <a:buNone/>
            </a:pPr>
            <a:r>
              <a:rPr lang="fr-CA" sz="1600" dirty="0" smtClean="0">
                <a:latin typeface="Cambria"/>
                <a:cs typeface="Cambria"/>
              </a:rPr>
              <a:t>	Adapté de : </a:t>
            </a:r>
            <a:r>
              <a:rPr lang="fr-CA" sz="1600" i="1" dirty="0">
                <a:cs typeface="Calibri"/>
              </a:rPr>
              <a:t>Le développement des activités d’apprentissage liées au milieu de travail</a:t>
            </a:r>
            <a:r>
              <a:rPr lang="fr-CA" sz="1600" i="1" dirty="0" smtClean="0">
                <a:latin typeface="Cambria"/>
                <a:cs typeface="Cambria"/>
              </a:rPr>
              <a:t>,</a:t>
            </a:r>
            <a:r>
              <a:rPr lang="fr-CA" sz="1600" dirty="0" smtClean="0">
                <a:latin typeface="Cambria"/>
                <a:cs typeface="Cambria"/>
              </a:rPr>
              <a:t>  </a:t>
            </a:r>
            <a:r>
              <a:rPr lang="fr-CA" sz="1600" dirty="0" err="1" smtClean="0">
                <a:latin typeface="Cambria"/>
                <a:cs typeface="Cambria"/>
              </a:rPr>
              <a:t>SkillPlan</a:t>
            </a:r>
            <a:r>
              <a:rPr lang="fr-CA" sz="1600" dirty="0" smtClean="0">
                <a:latin typeface="Cambria"/>
                <a:cs typeface="Cambria"/>
              </a:rPr>
              <a:t> BC 2007; </a:t>
            </a:r>
            <a:r>
              <a:rPr lang="fr-CA" sz="1600" i="1" dirty="0" smtClean="0">
                <a:latin typeface="Cambria"/>
                <a:cs typeface="Cambria"/>
              </a:rPr>
              <a:t>Essential </a:t>
            </a:r>
            <a:r>
              <a:rPr lang="fr-CA" sz="1600" i="1" dirty="0" err="1" smtClean="0">
                <a:latin typeface="Cambria"/>
                <a:cs typeface="Cambria"/>
              </a:rPr>
              <a:t>Skills</a:t>
            </a:r>
            <a:r>
              <a:rPr lang="fr-CA" sz="1600" i="1" dirty="0" smtClean="0">
                <a:latin typeface="Cambria"/>
                <a:cs typeface="Cambria"/>
              </a:rPr>
              <a:t> Workshop,</a:t>
            </a:r>
            <a:r>
              <a:rPr lang="fr-CA" sz="1600" dirty="0" smtClean="0">
                <a:latin typeface="Cambria"/>
                <a:cs typeface="Cambria"/>
              </a:rPr>
              <a:t> Jane Tuer; et </a:t>
            </a:r>
            <a:r>
              <a:rPr lang="fr-CA" sz="1600" i="1" dirty="0" err="1" smtClean="0">
                <a:latin typeface="Cambria"/>
                <a:cs typeface="Cambria"/>
              </a:rPr>
              <a:t>Through</a:t>
            </a:r>
            <a:r>
              <a:rPr lang="fr-CA" sz="1600" i="1" dirty="0" smtClean="0">
                <a:latin typeface="Cambria"/>
                <a:cs typeface="Cambria"/>
              </a:rPr>
              <a:t> the </a:t>
            </a:r>
            <a:r>
              <a:rPr lang="fr-CA" sz="1600" i="1" dirty="0" err="1" smtClean="0">
                <a:latin typeface="Cambria"/>
                <a:cs typeface="Cambria"/>
              </a:rPr>
              <a:t>Worker’s</a:t>
            </a:r>
            <a:r>
              <a:rPr lang="fr-CA" sz="1600" i="1" dirty="0" smtClean="0">
                <a:latin typeface="Cambria"/>
                <a:cs typeface="Cambria"/>
              </a:rPr>
              <a:t> </a:t>
            </a:r>
            <a:r>
              <a:rPr lang="fr-CA" sz="1600" i="1" dirty="0" err="1" smtClean="0">
                <a:latin typeface="Cambria"/>
                <a:cs typeface="Cambria"/>
              </a:rPr>
              <a:t>Eyes</a:t>
            </a:r>
            <a:r>
              <a:rPr lang="fr-CA" sz="1600" i="1" dirty="0" smtClean="0">
                <a:latin typeface="Cambria"/>
                <a:cs typeface="Cambria"/>
              </a:rPr>
              <a:t>,</a:t>
            </a:r>
            <a:r>
              <a:rPr lang="fr-CA" sz="1600" dirty="0" smtClean="0">
                <a:latin typeface="Cambria"/>
                <a:cs typeface="Cambria"/>
              </a:rPr>
              <a:t> 2009</a:t>
            </a:r>
          </a:p>
        </p:txBody>
      </p:sp>
      <p:sp>
        <p:nvSpPr>
          <p:cNvPr id="3" name="Slide Number Placeholder 2"/>
          <p:cNvSpPr>
            <a:spLocks noGrp="1"/>
          </p:cNvSpPr>
          <p:nvPr>
            <p:ph type="sldNum" sz="quarter" idx="12"/>
          </p:nvPr>
        </p:nvSpPr>
        <p:spPr/>
        <p:txBody>
          <a:bodyPr/>
          <a:lstStyle/>
          <a:p>
            <a:fld id="{812CBFFD-8C11-4504-A23B-993D69A44123}" type="slidenum">
              <a:rPr lang="en-CA" sz="1200" smtClean="0"/>
              <a:pPr/>
              <a:t>33</a:t>
            </a:fld>
            <a:endParaRPr lang="en-CA" sz="1200" dirty="0"/>
          </a:p>
        </p:txBody>
      </p:sp>
    </p:spTree>
    <p:extLst>
      <p:ext uri="{BB962C8B-B14F-4D97-AF65-F5344CB8AC3E}">
        <p14:creationId xmlns:p14="http://schemas.microsoft.com/office/powerpoint/2010/main" val="2190425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2"/>
          <p:cNvSpPr txBox="1">
            <a:spLocks noChangeArrowheads="1"/>
          </p:cNvSpPr>
          <p:nvPr/>
        </p:nvSpPr>
        <p:spPr bwMode="auto">
          <a:xfrm>
            <a:off x="1524000" y="304800"/>
            <a:ext cx="5867400" cy="830997"/>
          </a:xfrm>
          <a:prstGeom prst="rect">
            <a:avLst/>
          </a:prstGeom>
          <a:noFill/>
          <a:ln w="9525">
            <a:noFill/>
            <a:miter lim="800000"/>
            <a:headEnd/>
            <a:tailEnd/>
          </a:ln>
        </p:spPr>
        <p:txBody>
          <a:bodyPr wrap="square">
            <a:spAutoFit/>
          </a:bodyPr>
          <a:lstStyle/>
          <a:p>
            <a:pPr algn="ctr"/>
            <a:r>
              <a:rPr lang="fr-CA" sz="4800" b="1" smtClean="0">
                <a:solidFill>
                  <a:srgbClr val="2C7C9F"/>
                </a:solidFill>
                <a:latin typeface="Calibri"/>
                <a:cs typeface="Calibri"/>
              </a:rPr>
              <a:t>Processus en 3 étapes</a:t>
            </a:r>
            <a:endParaRPr lang="fr-CA" sz="4800" b="1">
              <a:solidFill>
                <a:srgbClr val="2C7C9F"/>
              </a:solidFill>
              <a:latin typeface="Calibri"/>
              <a:cs typeface="Calibri"/>
            </a:endParaRPr>
          </a:p>
        </p:txBody>
      </p:sp>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3" name="Slide Number Placeholder 2"/>
          <p:cNvSpPr>
            <a:spLocks noGrp="1"/>
          </p:cNvSpPr>
          <p:nvPr>
            <p:ph type="sldNum" sz="quarter" idx="12"/>
          </p:nvPr>
        </p:nvSpPr>
        <p:spPr/>
        <p:txBody>
          <a:bodyPr/>
          <a:lstStyle/>
          <a:p>
            <a:fld id="{812CBFFD-8C11-4504-A23B-993D69A44123}" type="slidenum">
              <a:rPr lang="en-CA" sz="1200" smtClean="0"/>
              <a:pPr/>
              <a:t>34</a:t>
            </a:fld>
            <a:endParaRPr lang="en-CA" sz="1200" dirty="0"/>
          </a:p>
        </p:txBody>
      </p:sp>
      <p:graphicFrame>
        <p:nvGraphicFramePr>
          <p:cNvPr id="8" name="Diagram 6"/>
          <p:cNvGraphicFramePr/>
          <p:nvPr>
            <p:extLst>
              <p:ext uri="{D42A27DB-BD31-4B8C-83A1-F6EECF244321}">
                <p14:modId xmlns:p14="http://schemas.microsoft.com/office/powerpoint/2010/main" val="358135868"/>
              </p:ext>
            </p:extLst>
          </p:nvPr>
        </p:nvGraphicFramePr>
        <p:xfrm>
          <a:off x="533400" y="1219200"/>
          <a:ext cx="83058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5336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6000" b="1" smtClean="0">
                <a:latin typeface="Calibri"/>
                <a:cs typeface="Calibri"/>
              </a:rPr>
              <a:t>Étape 1</a:t>
            </a:r>
            <a:endParaRPr lang="fr-CA" sz="6000" b="1" dirty="0" smtClean="0">
              <a:latin typeface="Calibri"/>
              <a:cs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1110515"/>
              </p:ext>
            </p:extLst>
          </p:nvPr>
        </p:nvGraphicFramePr>
        <p:xfrm>
          <a:off x="549275" y="1524000"/>
          <a:ext cx="8366125"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Slide Number Placeholder 3"/>
          <p:cNvSpPr>
            <a:spLocks noGrp="1"/>
          </p:cNvSpPr>
          <p:nvPr>
            <p:ph type="sldNum" sz="quarter" idx="12"/>
          </p:nvPr>
        </p:nvSpPr>
        <p:spPr/>
        <p:txBody>
          <a:bodyPr/>
          <a:lstStyle/>
          <a:p>
            <a:fld id="{08F8F7CA-D7B4-45DD-B60C-AE3E2DFF5FA0}" type="slidenum">
              <a:rPr lang="en-CA" sz="1200" smtClean="0"/>
              <a:pPr/>
              <a:t>35</a:t>
            </a:fld>
            <a:endParaRPr lang="en-CA" sz="12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42276" cy="1143000"/>
          </a:xfrm>
        </p:spPr>
        <p:txBody>
          <a:bodyPr/>
          <a:lstStyle/>
          <a:p>
            <a:pPr eaLnBrk="1" hangingPunct="1">
              <a:defRPr/>
            </a:pPr>
            <a:r>
              <a:rPr lang="fr-CA" sz="5400" b="1" smtClean="0">
                <a:latin typeface="Calibri"/>
                <a:ea typeface="+mj-ea"/>
                <a:cs typeface="Calibri"/>
              </a:rPr>
              <a:t>Étape 1</a:t>
            </a:r>
          </a:p>
        </p:txBody>
      </p:sp>
      <p:sp>
        <p:nvSpPr>
          <p:cNvPr id="7" name="Content Placeholder 6"/>
          <p:cNvSpPr>
            <a:spLocks noGrp="1"/>
          </p:cNvSpPr>
          <p:nvPr>
            <p:ph idx="1"/>
          </p:nvPr>
        </p:nvSpPr>
        <p:spPr>
          <a:xfrm>
            <a:off x="762000" y="1828800"/>
            <a:ext cx="8042276" cy="4343400"/>
          </a:xfrm>
        </p:spPr>
        <p:txBody>
          <a:bodyPr>
            <a:normAutofit/>
          </a:bodyPr>
          <a:lstStyle/>
          <a:p>
            <a:pPr eaLnBrk="1" hangingPunct="1"/>
            <a:r>
              <a:rPr lang="fr-CA" sz="2800" dirty="0" smtClean="0">
                <a:latin typeface="Cambria"/>
                <a:cs typeface="Cambria"/>
              </a:rPr>
              <a:t>Parler aux gens</a:t>
            </a:r>
          </a:p>
          <a:p>
            <a:pPr eaLnBrk="1" hangingPunct="1"/>
            <a:r>
              <a:rPr lang="fr-CA" sz="2800" dirty="0" smtClean="0">
                <a:latin typeface="Cambria"/>
                <a:cs typeface="Cambria"/>
              </a:rPr>
              <a:t>Visiter différents lieux de travail, établissements scolaires, sites Web, etc.</a:t>
            </a:r>
          </a:p>
          <a:p>
            <a:pPr eaLnBrk="1" hangingPunct="1"/>
            <a:r>
              <a:rPr lang="fr-CA" sz="2800" dirty="0" smtClean="0">
                <a:latin typeface="Cambria"/>
                <a:cs typeface="Cambria"/>
              </a:rPr>
              <a:t>Préparer une entrevue</a:t>
            </a:r>
          </a:p>
          <a:p>
            <a:pPr eaLnBrk="1" hangingPunct="1"/>
            <a:r>
              <a:rPr lang="fr-CA" sz="2800" dirty="0" smtClean="0">
                <a:latin typeface="Cambria"/>
                <a:cs typeface="Cambria"/>
              </a:rPr>
              <a:t>Expliquer le but de la collecte des documents</a:t>
            </a:r>
          </a:p>
          <a:p>
            <a:pPr eaLnBrk="1" hangingPunct="1"/>
            <a:r>
              <a:rPr lang="fr-CA" sz="2800" dirty="0" smtClean="0">
                <a:latin typeface="Cambria"/>
                <a:cs typeface="Cambria"/>
              </a:rPr>
              <a:t>Réviser le profil des compétences essentielles afin d’y puiser des idées</a:t>
            </a:r>
            <a:endParaRPr lang="fr-CA" sz="4000" dirty="0" smtClean="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Slide Number Placeholder 3"/>
          <p:cNvSpPr>
            <a:spLocks noGrp="1"/>
          </p:cNvSpPr>
          <p:nvPr>
            <p:ph type="sldNum" sz="quarter" idx="12"/>
          </p:nvPr>
        </p:nvSpPr>
        <p:spPr/>
        <p:txBody>
          <a:bodyPr/>
          <a:lstStyle/>
          <a:p>
            <a:fld id="{08F8F7CA-D7B4-45DD-B60C-AE3E2DFF5FA0}" type="slidenum">
              <a:rPr lang="en-CA" sz="1200" smtClean="0"/>
              <a:pPr/>
              <a:t>36</a:t>
            </a:fld>
            <a:endParaRPr lang="en-CA" sz="1200"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3999" cy="1111624"/>
          </a:xfrm>
        </p:spPr>
        <p:txBody>
          <a:bodyPr/>
          <a:lstStyle/>
          <a:p>
            <a:pPr eaLnBrk="1" hangingPunct="1"/>
            <a:r>
              <a:rPr lang="fr-CA" sz="4400" b="1" smtClean="0">
                <a:latin typeface="Calibri"/>
                <a:cs typeface="Calibri"/>
              </a:rPr>
              <a:t>Caractéristiques d’un bon document*</a:t>
            </a:r>
            <a:endParaRPr lang="fr-CA" sz="4400" b="1" smtClean="0"/>
          </a:p>
        </p:txBody>
      </p:sp>
      <p:sp>
        <p:nvSpPr>
          <p:cNvPr id="3" name="Content Placeholder 2"/>
          <p:cNvSpPr>
            <a:spLocks noGrp="1"/>
          </p:cNvSpPr>
          <p:nvPr>
            <p:ph idx="1"/>
          </p:nvPr>
        </p:nvSpPr>
        <p:spPr>
          <a:xfrm>
            <a:off x="1143000" y="1752600"/>
            <a:ext cx="7086600" cy="3276600"/>
          </a:xfrm>
        </p:spPr>
        <p:txBody>
          <a:bodyPr>
            <a:normAutofit fontScale="92500"/>
          </a:bodyPr>
          <a:lstStyle/>
          <a:p>
            <a:pPr marL="365125" indent="-365125" eaLnBrk="1" hangingPunct="1">
              <a:buClr>
                <a:schemeClr val="accent3"/>
              </a:buClr>
              <a:buFont typeface="Garamond" pitchFamily="-111" charset="0"/>
              <a:buAutoNum type="arabicPeriod"/>
            </a:pPr>
            <a:r>
              <a:rPr lang="fr-CA" dirty="0" smtClean="0">
                <a:latin typeface="Cambria"/>
                <a:cs typeface="Cambria"/>
              </a:rPr>
              <a:t>Authentique</a:t>
            </a:r>
          </a:p>
          <a:p>
            <a:pPr marL="365125" indent="-365125" eaLnBrk="1" hangingPunct="1">
              <a:buClr>
                <a:schemeClr val="accent3"/>
              </a:buClr>
              <a:buFont typeface="Garamond" pitchFamily="-111" charset="0"/>
              <a:buAutoNum type="arabicPeriod"/>
            </a:pPr>
            <a:r>
              <a:rPr lang="fr-CA" dirty="0" smtClean="0">
                <a:latin typeface="Cambria"/>
                <a:cs typeface="Cambria"/>
              </a:rPr>
              <a:t>Bien rédigé et bien conçu</a:t>
            </a:r>
          </a:p>
          <a:p>
            <a:pPr marL="365125" indent="-365125" eaLnBrk="1" hangingPunct="1">
              <a:buClr>
                <a:schemeClr val="accent3"/>
              </a:buClr>
              <a:buFont typeface="Garamond" pitchFamily="-111" charset="0"/>
              <a:buAutoNum type="arabicPeriod"/>
            </a:pPr>
            <a:r>
              <a:rPr lang="fr-CA" dirty="0" smtClean="0">
                <a:latin typeface="Cambria"/>
                <a:cs typeface="Cambria"/>
              </a:rPr>
              <a:t>Est intéressant d’un point de vue visuel</a:t>
            </a:r>
          </a:p>
          <a:p>
            <a:pPr marL="365125" indent="-365125" eaLnBrk="1" hangingPunct="1">
              <a:buClr>
                <a:schemeClr val="accent3"/>
              </a:buClr>
              <a:buFont typeface="Garamond" pitchFamily="-111" charset="0"/>
              <a:buAutoNum type="arabicPeriod"/>
            </a:pPr>
            <a:r>
              <a:rPr lang="fr-CA" dirty="0" smtClean="0">
                <a:latin typeface="Cambria"/>
                <a:cs typeface="Cambria"/>
              </a:rPr>
              <a:t>Utile pour reproduire des tâches de la vie quotidienne </a:t>
            </a:r>
          </a:p>
          <a:p>
            <a:pPr marL="365125" indent="-365125" eaLnBrk="1" hangingPunct="1">
              <a:buClr>
                <a:schemeClr val="accent3"/>
              </a:buClr>
              <a:buFont typeface="Garamond" pitchFamily="-111" charset="0"/>
              <a:buAutoNum type="arabicPeriod"/>
            </a:pPr>
            <a:r>
              <a:rPr lang="fr-CA" dirty="0" smtClean="0">
                <a:latin typeface="Cambria"/>
                <a:cs typeface="Cambria"/>
              </a:rPr>
              <a:t>Utilisé dans </a:t>
            </a:r>
            <a:r>
              <a:rPr lang="fr-CA" dirty="0">
                <a:latin typeface="Cambria"/>
                <a:cs typeface="Cambria"/>
              </a:rPr>
              <a:t>d</a:t>
            </a:r>
            <a:r>
              <a:rPr lang="fr-CA" dirty="0" smtClean="0">
                <a:latin typeface="Cambria"/>
                <a:cs typeface="Cambria"/>
              </a:rPr>
              <a:t>es situations de la vie de tous les jours</a:t>
            </a:r>
          </a:p>
        </p:txBody>
      </p:sp>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5" name="Slide Number Placeholder 4"/>
          <p:cNvSpPr>
            <a:spLocks noGrp="1"/>
          </p:cNvSpPr>
          <p:nvPr>
            <p:ph type="sldNum" sz="quarter" idx="12"/>
          </p:nvPr>
        </p:nvSpPr>
        <p:spPr/>
        <p:txBody>
          <a:bodyPr/>
          <a:lstStyle/>
          <a:p>
            <a:fld id="{08F8F7CA-D7B4-45DD-B60C-AE3E2DFF5FA0}" type="slidenum">
              <a:rPr lang="en-CA" sz="1200" smtClean="0"/>
              <a:pPr/>
              <a:t>37</a:t>
            </a:fld>
            <a:endParaRPr lang="en-CA" sz="1200" dirty="0"/>
          </a:p>
        </p:txBody>
      </p:sp>
      <p:sp>
        <p:nvSpPr>
          <p:cNvPr id="6" name="TextBox 5"/>
          <p:cNvSpPr txBox="1"/>
          <p:nvPr/>
        </p:nvSpPr>
        <p:spPr>
          <a:xfrm>
            <a:off x="990600" y="5562600"/>
            <a:ext cx="7162800" cy="400110"/>
          </a:xfrm>
          <a:prstGeom prst="rect">
            <a:avLst/>
          </a:prstGeom>
          <a:noFill/>
        </p:spPr>
        <p:txBody>
          <a:bodyPr wrap="square" rtlCol="0">
            <a:spAutoFit/>
          </a:bodyPr>
          <a:lstStyle/>
          <a:p>
            <a:pPr algn="ctr"/>
            <a:r>
              <a:rPr lang="fr-CA" sz="2000" b="1" dirty="0" smtClean="0">
                <a:latin typeface="+mn-lt"/>
              </a:rPr>
              <a:t>*Veuillez consulter les pages 9 à 12 du </a:t>
            </a:r>
            <a:r>
              <a:rPr lang="fr-CA" sz="2000" b="1" i="1" dirty="0" smtClean="0">
                <a:latin typeface="+mn-lt"/>
              </a:rPr>
              <a:t>Guide du formateur</a:t>
            </a:r>
            <a:r>
              <a:rPr lang="fr-CA" sz="2000" b="1" dirty="0" smtClean="0">
                <a:latin typeface="+mn-lt"/>
              </a:rPr>
              <a:t>. </a:t>
            </a:r>
            <a:endParaRPr lang="fr-CA" sz="20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2" name="Title 1"/>
          <p:cNvSpPr>
            <a:spLocks noGrp="1"/>
          </p:cNvSpPr>
          <p:nvPr>
            <p:ph type="title" idx="4294967295"/>
          </p:nvPr>
        </p:nvSpPr>
        <p:spPr>
          <a:xfrm>
            <a:off x="304800" y="228600"/>
            <a:ext cx="8229600" cy="1143000"/>
          </a:xfrm>
        </p:spPr>
        <p:txBody>
          <a:bodyPr anchorCtr="0"/>
          <a:lstStyle/>
          <a:p>
            <a:pPr eaLnBrk="1" hangingPunct="1">
              <a:defRPr/>
            </a:pPr>
            <a:r>
              <a:rPr lang="fr-CA" sz="4300" b="1" dirty="0" smtClean="0">
                <a:latin typeface="Calibri"/>
                <a:ea typeface="+mj-ea"/>
              </a:rPr>
              <a:t>Un bon document :</a:t>
            </a:r>
          </a:p>
        </p:txBody>
      </p:sp>
      <p:sp>
        <p:nvSpPr>
          <p:cNvPr id="3" name="Content Placeholder 2"/>
          <p:cNvSpPr>
            <a:spLocks noGrp="1"/>
          </p:cNvSpPr>
          <p:nvPr>
            <p:ph idx="4294967295"/>
          </p:nvPr>
        </p:nvSpPr>
        <p:spPr>
          <a:xfrm>
            <a:off x="381000" y="1752600"/>
            <a:ext cx="8458200" cy="3733800"/>
          </a:xfrm>
        </p:spPr>
        <p:txBody>
          <a:bodyPr>
            <a:normAutofit/>
          </a:bodyPr>
          <a:lstStyle/>
          <a:p>
            <a:pPr marL="533400" indent="-533400" eaLnBrk="1" hangingPunct="1">
              <a:buClr>
                <a:schemeClr val="accent5">
                  <a:lumMod val="50000"/>
                </a:schemeClr>
              </a:buClr>
              <a:buFont typeface="Wingdings" pitchFamily="-111" charset="2"/>
              <a:buChar char="Ø"/>
            </a:pPr>
            <a:r>
              <a:rPr lang="fr-CA" dirty="0" smtClean="0">
                <a:latin typeface="Cambria"/>
                <a:cs typeface="Cambria"/>
              </a:rPr>
              <a:t>Est en lien avec la compétence, l’emploi ou le résultat d’apprentissage ciblés.  </a:t>
            </a:r>
          </a:p>
          <a:p>
            <a:pPr marL="533400" indent="-533400" eaLnBrk="1" hangingPunct="1">
              <a:buClr>
                <a:schemeClr val="accent5">
                  <a:lumMod val="50000"/>
                </a:schemeClr>
              </a:buClr>
              <a:buFont typeface="Wingdings" pitchFamily="-111" charset="2"/>
              <a:buChar char="Ø"/>
            </a:pPr>
            <a:r>
              <a:rPr lang="fr-CA" dirty="0" smtClean="0">
                <a:latin typeface="Cambria"/>
                <a:cs typeface="Cambria"/>
              </a:rPr>
              <a:t>Améliore les connaissances générales.</a:t>
            </a:r>
          </a:p>
          <a:p>
            <a:pPr marL="533400" indent="-533400" eaLnBrk="1" hangingPunct="1">
              <a:buClr>
                <a:schemeClr val="accent5">
                  <a:lumMod val="50000"/>
                </a:schemeClr>
              </a:buClr>
              <a:buFont typeface="Wingdings" pitchFamily="-111" charset="2"/>
              <a:buChar char="Ø"/>
            </a:pPr>
            <a:r>
              <a:rPr lang="fr-CA" dirty="0" smtClean="0">
                <a:latin typeface="Cambria"/>
                <a:cs typeface="Cambria"/>
              </a:rPr>
              <a:t>Ne requiert pas de contexte ni d’antécédents à propos du milieu de travail pour que l’apprenant accomplisse la tâche. </a:t>
            </a:r>
          </a:p>
          <a:p>
            <a:pPr marL="533400" indent="-533400" eaLnBrk="1" hangingPunct="1">
              <a:buClr>
                <a:schemeClr val="accent5">
                  <a:lumMod val="50000"/>
                </a:schemeClr>
              </a:buClr>
              <a:buFont typeface="Wingdings" pitchFamily="-111" charset="2"/>
              <a:buChar char="Ø"/>
            </a:pPr>
            <a:r>
              <a:rPr lang="fr-CA" dirty="0" smtClean="0">
                <a:latin typeface="Cambria"/>
                <a:cs typeface="Cambria"/>
              </a:rPr>
              <a:t>Intègre différentes compétences essentielles/grandes compétences du CLAO.</a:t>
            </a:r>
            <a:endParaRPr lang="fr-CA" dirty="0" smtClean="0"/>
          </a:p>
          <a:p>
            <a:pPr eaLnBrk="1" hangingPunct="1">
              <a:buFont typeface="Wingdings" pitchFamily="-111" charset="2"/>
              <a:buChar char="Ø"/>
            </a:pPr>
            <a:endParaRPr lang="fr-CA" sz="2400" dirty="0" smtClean="0"/>
          </a:p>
          <a:p>
            <a:pPr eaLnBrk="1" hangingPunct="1">
              <a:buFont typeface="Wingdings" pitchFamily="-111" charset="2"/>
              <a:buChar char="Ø"/>
            </a:pPr>
            <a:endParaRPr lang="fr-CA" sz="2400" dirty="0" smtClean="0"/>
          </a:p>
        </p:txBody>
      </p:sp>
      <p:sp>
        <p:nvSpPr>
          <p:cNvPr id="5" name="Slide Number Placeholder 4"/>
          <p:cNvSpPr>
            <a:spLocks noGrp="1"/>
          </p:cNvSpPr>
          <p:nvPr>
            <p:ph type="sldNum" sz="quarter" idx="12"/>
          </p:nvPr>
        </p:nvSpPr>
        <p:spPr>
          <a:xfrm>
            <a:off x="7924800" y="6324600"/>
            <a:ext cx="990600" cy="365125"/>
          </a:xfrm>
        </p:spPr>
        <p:txBody>
          <a:bodyPr/>
          <a:lstStyle/>
          <a:p>
            <a:fld id="{812CBFFD-8C11-4504-A23B-993D69A44123}" type="slidenum">
              <a:rPr lang="en-CA" sz="1200" smtClean="0"/>
              <a:pPr/>
              <a:t>38</a:t>
            </a:fld>
            <a:endParaRPr lang="en-CA"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2" name="Title 1"/>
          <p:cNvSpPr>
            <a:spLocks noGrp="1"/>
          </p:cNvSpPr>
          <p:nvPr>
            <p:ph type="title" idx="4294967295"/>
          </p:nvPr>
        </p:nvSpPr>
        <p:spPr>
          <a:xfrm>
            <a:off x="0" y="304800"/>
            <a:ext cx="8229600" cy="1143000"/>
          </a:xfrm>
        </p:spPr>
        <p:txBody>
          <a:bodyPr anchorCtr="0"/>
          <a:lstStyle/>
          <a:p>
            <a:pPr eaLnBrk="1" hangingPunct="1">
              <a:defRPr/>
            </a:pPr>
            <a:r>
              <a:rPr lang="fr-CA" sz="4300" b="1" dirty="0" smtClean="0">
                <a:latin typeface="Calibri"/>
                <a:ea typeface="+mj-ea"/>
              </a:rPr>
              <a:t>Un bon document :</a:t>
            </a:r>
          </a:p>
        </p:txBody>
      </p:sp>
      <p:sp>
        <p:nvSpPr>
          <p:cNvPr id="3" name="Content Placeholder 2"/>
          <p:cNvSpPr>
            <a:spLocks noGrp="1"/>
          </p:cNvSpPr>
          <p:nvPr>
            <p:ph idx="4294967295"/>
          </p:nvPr>
        </p:nvSpPr>
        <p:spPr>
          <a:xfrm>
            <a:off x="990600" y="1981200"/>
            <a:ext cx="7543800" cy="3352800"/>
          </a:xfrm>
        </p:spPr>
        <p:txBody>
          <a:bodyPr>
            <a:noAutofit/>
          </a:bodyPr>
          <a:lstStyle/>
          <a:p>
            <a:pPr eaLnBrk="1" hangingPunct="1">
              <a:buClr>
                <a:schemeClr val="accent5">
                  <a:lumMod val="50000"/>
                </a:schemeClr>
              </a:buClr>
              <a:buFont typeface="Wingdings" pitchFamily="-111" charset="2"/>
              <a:buChar char="Ø"/>
            </a:pPr>
            <a:r>
              <a:rPr lang="fr-CA" dirty="0" smtClean="0">
                <a:latin typeface="Cambria"/>
                <a:cs typeface="Cambria"/>
              </a:rPr>
              <a:t>Correspond aux tâches habituelles que font les employés au travail ou en situation d’apprentissage. </a:t>
            </a:r>
          </a:p>
          <a:p>
            <a:pPr eaLnBrk="1" hangingPunct="1">
              <a:buClr>
                <a:schemeClr val="accent5">
                  <a:lumMod val="50000"/>
                </a:schemeClr>
              </a:buClr>
              <a:buFont typeface="Wingdings" pitchFamily="-111" charset="2"/>
              <a:buChar char="Ø"/>
            </a:pPr>
            <a:r>
              <a:rPr lang="fr-CA" dirty="0" smtClean="0">
                <a:latin typeface="Cambria"/>
                <a:cs typeface="Cambria"/>
              </a:rPr>
              <a:t>Respecte les normes en vigueur (ex. : premiers soins).</a:t>
            </a:r>
          </a:p>
        </p:txBody>
      </p:sp>
      <p:sp>
        <p:nvSpPr>
          <p:cNvPr id="5" name="Slide Number Placeholder 4"/>
          <p:cNvSpPr>
            <a:spLocks noGrp="1"/>
          </p:cNvSpPr>
          <p:nvPr>
            <p:ph type="sldNum" sz="quarter" idx="12"/>
          </p:nvPr>
        </p:nvSpPr>
        <p:spPr/>
        <p:txBody>
          <a:bodyPr/>
          <a:lstStyle/>
          <a:p>
            <a:fld id="{812CBFFD-8C11-4504-A23B-993D69A44123}" type="slidenum">
              <a:rPr lang="en-CA" sz="1200" smtClean="0"/>
              <a:pPr/>
              <a:t>39</a:t>
            </a:fld>
            <a:endParaRPr lang="en-CA"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3024"/>
          </a:xfrm>
        </p:spPr>
        <p:txBody>
          <a:bodyPr/>
          <a:lstStyle/>
          <a:p>
            <a:r>
              <a:rPr lang="fr-CA" b="1" dirty="0" smtClean="0"/>
              <a:t>Attentes et Postulats</a:t>
            </a:r>
            <a:endParaRPr lang="fr-CA"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381000" y="1219200"/>
            <a:ext cx="8610600" cy="5139868"/>
          </a:xfrm>
          <a:prstGeom prst="rect">
            <a:avLst/>
          </a:prstGeom>
          <a:noFill/>
        </p:spPr>
        <p:txBody>
          <a:bodyPr wrap="square" rtlCol="0">
            <a:spAutoFit/>
          </a:bodyPr>
          <a:lstStyle/>
          <a:p>
            <a:pPr marL="285750" indent="-285750">
              <a:buFont typeface="Arial"/>
              <a:buChar char="•"/>
            </a:pPr>
            <a:r>
              <a:rPr lang="fr-CA" sz="2200" dirty="0" smtClean="0">
                <a:latin typeface="Cambria"/>
                <a:cs typeface="Cambria"/>
              </a:rPr>
              <a:t>Vous êtes tous des </a:t>
            </a:r>
            <a:r>
              <a:rPr lang="fr-CA" sz="2200" b="1" dirty="0" smtClean="0">
                <a:latin typeface="Cambria"/>
                <a:cs typeface="Cambria"/>
              </a:rPr>
              <a:t>formateurs compétents. </a:t>
            </a:r>
          </a:p>
          <a:p>
            <a:pPr marL="285750" indent="-285750">
              <a:buFont typeface="Arial"/>
              <a:buChar char="•"/>
            </a:pPr>
            <a:r>
              <a:rPr lang="fr-CA" sz="2200" dirty="0" smtClean="0">
                <a:latin typeface="Cambria"/>
                <a:cs typeface="Cambria"/>
              </a:rPr>
              <a:t>Vous possédez de nombreuses expériences dans le domaine. </a:t>
            </a:r>
          </a:p>
          <a:p>
            <a:pPr marL="285750" indent="-285750">
              <a:buFont typeface="Arial"/>
              <a:buChar char="•"/>
            </a:pPr>
            <a:r>
              <a:rPr lang="fr-CA" sz="2200" dirty="0" smtClean="0">
                <a:latin typeface="Cambria"/>
                <a:cs typeface="Cambria"/>
              </a:rPr>
              <a:t>Vous connaitrez déjà certaines notions (révision) tandis que d’autres seront nouvelles pour vous. </a:t>
            </a:r>
          </a:p>
          <a:p>
            <a:pPr marL="285750" indent="-285750">
              <a:buFont typeface="Arial"/>
              <a:buChar char="•"/>
            </a:pPr>
            <a:r>
              <a:rPr lang="fr-CA" sz="2200" dirty="0" smtClean="0">
                <a:latin typeface="Cambria"/>
                <a:cs typeface="Cambria"/>
              </a:rPr>
              <a:t>Posez des questions. </a:t>
            </a:r>
            <a:r>
              <a:rPr lang="fr-CA" sz="2200" dirty="0">
                <a:latin typeface="Cambria"/>
                <a:cs typeface="Cambria"/>
              </a:rPr>
              <a:t>C</a:t>
            </a:r>
            <a:r>
              <a:rPr lang="fr-CA" sz="2200" dirty="0" smtClean="0">
                <a:latin typeface="Cambria"/>
                <a:cs typeface="Cambria"/>
              </a:rPr>
              <a:t>ette formation aborde une approche précise. </a:t>
            </a:r>
          </a:p>
          <a:p>
            <a:pPr marL="285750" indent="-285750">
              <a:spcBef>
                <a:spcPts val="600"/>
              </a:spcBef>
              <a:buFont typeface="Arial"/>
              <a:buChar char="•"/>
            </a:pPr>
            <a:r>
              <a:rPr lang="fr-CA" sz="2200" dirty="0" smtClean="0">
                <a:latin typeface="Cambria"/>
                <a:cs typeface="Cambria"/>
              </a:rPr>
              <a:t>Au besoin, demandez-nous de ralentir le rythme afin de vous permettre de bien comprendre les éléments et ainsi augmenter votre vitesse de travail sur le terrain par la suite.</a:t>
            </a:r>
          </a:p>
          <a:p>
            <a:pPr marL="285750" indent="-285750">
              <a:spcBef>
                <a:spcPts val="600"/>
              </a:spcBef>
              <a:buFont typeface="Arial"/>
              <a:buChar char="•"/>
            </a:pPr>
            <a:r>
              <a:rPr lang="fr-CA" sz="2200" dirty="0" smtClean="0">
                <a:latin typeface="Cambria"/>
                <a:cs typeface="Cambria"/>
              </a:rPr>
              <a:t>Participez aux 3 webinaires de </a:t>
            </a:r>
            <a:r>
              <a:rPr lang="fr-CA" sz="2200" u="sng" dirty="0" smtClean="0">
                <a:latin typeface="Cambria"/>
                <a:cs typeface="Cambria"/>
              </a:rPr>
              <a:t>cette session </a:t>
            </a:r>
            <a:r>
              <a:rPr lang="fr-CA" sz="2200" dirty="0" smtClean="0">
                <a:latin typeface="Cambria"/>
                <a:cs typeface="Cambria"/>
              </a:rPr>
              <a:t>(aucune substitution ne sera acceptée). </a:t>
            </a:r>
          </a:p>
          <a:p>
            <a:pPr marL="285750" indent="-285750">
              <a:spcBef>
                <a:spcPts val="600"/>
              </a:spcBef>
              <a:buFont typeface="Arial"/>
              <a:buChar char="•"/>
            </a:pPr>
            <a:r>
              <a:rPr lang="fr-CA" sz="2200" dirty="0" smtClean="0">
                <a:latin typeface="Cambria"/>
                <a:cs typeface="Cambria"/>
              </a:rPr>
              <a:t>Afin de profiter au maximum de cette formation, veuillez lire le </a:t>
            </a:r>
            <a:r>
              <a:rPr lang="fr-CA" sz="2200" b="1" i="1" dirty="0" smtClean="0">
                <a:latin typeface="Cambria"/>
                <a:cs typeface="Cambria"/>
              </a:rPr>
              <a:t>Guide du formateur</a:t>
            </a:r>
            <a:r>
              <a:rPr lang="fr-CA" sz="2200" b="1" dirty="0" smtClean="0">
                <a:latin typeface="Cambria"/>
                <a:cs typeface="Cambria"/>
              </a:rPr>
              <a:t> </a:t>
            </a:r>
            <a:r>
              <a:rPr lang="fr-CA" sz="2200" dirty="0" smtClean="0">
                <a:latin typeface="Cambria"/>
                <a:cs typeface="Cambria"/>
              </a:rPr>
              <a:t>et faire les activités et les devoirs. </a:t>
            </a:r>
          </a:p>
          <a:p>
            <a:pPr marL="285750" indent="-285750">
              <a:spcBef>
                <a:spcPts val="600"/>
              </a:spcBef>
              <a:buFont typeface="Arial"/>
              <a:buChar char="•"/>
            </a:pPr>
            <a:r>
              <a:rPr lang="fr-CA" sz="2200" dirty="0" smtClean="0">
                <a:solidFill>
                  <a:srgbClr val="FF0000"/>
                </a:solidFill>
                <a:latin typeface="Cambria"/>
                <a:cs typeface="Cambria"/>
              </a:rPr>
              <a:t>Des devoirs ainsi qu’une tâche finale seront assignés au fil de la formation – ensemble de tâches mis en ligne sur le portail.</a:t>
            </a:r>
            <a:endParaRPr lang="en-US" sz="2200" dirty="0" smtClean="0">
              <a:latin typeface="Cambria"/>
              <a:cs typeface="Cambria"/>
            </a:endParaRPr>
          </a:p>
        </p:txBody>
      </p:sp>
      <p:sp>
        <p:nvSpPr>
          <p:cNvPr id="5" name="Slide Number Placeholder 4"/>
          <p:cNvSpPr>
            <a:spLocks noGrp="1"/>
          </p:cNvSpPr>
          <p:nvPr>
            <p:ph type="sldNum" sz="quarter" idx="12"/>
          </p:nvPr>
        </p:nvSpPr>
        <p:spPr/>
        <p:txBody>
          <a:bodyPr/>
          <a:lstStyle/>
          <a:p>
            <a:fld id="{03CC47C0-710F-4102-93F3-3EA852175FA5}" type="slidenum">
              <a:rPr lang="en-CA" sz="1200" smtClean="0"/>
              <a:pPr/>
              <a:t>4</a:t>
            </a:fld>
            <a:endParaRPr lang="en-CA" sz="1200" dirty="0"/>
          </a:p>
        </p:txBody>
      </p:sp>
    </p:spTree>
    <p:extLst>
      <p:ext uri="{BB962C8B-B14F-4D97-AF65-F5344CB8AC3E}">
        <p14:creationId xmlns:p14="http://schemas.microsoft.com/office/powerpoint/2010/main" val="339341468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2" name="Title 1"/>
          <p:cNvSpPr>
            <a:spLocks noGrp="1"/>
          </p:cNvSpPr>
          <p:nvPr>
            <p:ph type="title" idx="4294967295"/>
          </p:nvPr>
        </p:nvSpPr>
        <p:spPr>
          <a:xfrm>
            <a:off x="0" y="228600"/>
            <a:ext cx="9144000" cy="1143000"/>
          </a:xfrm>
        </p:spPr>
        <p:txBody>
          <a:bodyPr anchorCtr="0"/>
          <a:lstStyle/>
          <a:p>
            <a:pPr eaLnBrk="1" hangingPunct="1">
              <a:defRPr/>
            </a:pPr>
            <a:r>
              <a:rPr lang="fr-CA" sz="4300" b="1" dirty="0" smtClean="0">
                <a:latin typeface="Calibri"/>
                <a:ea typeface="+mj-ea"/>
              </a:rPr>
              <a:t>Éviter les documents</a:t>
            </a:r>
          </a:p>
        </p:txBody>
      </p:sp>
      <p:sp>
        <p:nvSpPr>
          <p:cNvPr id="3" name="Content Placeholder 2"/>
          <p:cNvSpPr>
            <a:spLocks noGrp="1"/>
          </p:cNvSpPr>
          <p:nvPr>
            <p:ph idx="4294967295"/>
          </p:nvPr>
        </p:nvSpPr>
        <p:spPr>
          <a:xfrm>
            <a:off x="533400" y="1676400"/>
            <a:ext cx="8229600" cy="4495800"/>
          </a:xfrm>
        </p:spPr>
        <p:txBody>
          <a:bodyPr/>
          <a:lstStyle/>
          <a:p>
            <a:pPr marL="533400" indent="-533400">
              <a:buFont typeface="Wingdings" pitchFamily="2" charset="2"/>
              <a:buChar char="Ø"/>
              <a:defRPr/>
            </a:pPr>
            <a:r>
              <a:rPr lang="fr-CA" dirty="0" smtClean="0">
                <a:latin typeface="Cambria"/>
                <a:cs typeface="Cambria"/>
              </a:rPr>
              <a:t>trop techniques – choisissez ces documents seulement s’ils sont </a:t>
            </a:r>
            <a:r>
              <a:rPr lang="fr-CA" dirty="0">
                <a:cs typeface="Cambria"/>
              </a:rPr>
              <a:t>couramment utilisés au </a:t>
            </a:r>
            <a:r>
              <a:rPr lang="fr-CA" dirty="0" smtClean="0">
                <a:latin typeface="Cambria"/>
                <a:cs typeface="Cambria"/>
              </a:rPr>
              <a:t>travail et s’ils sont liés à la voie de transition.</a:t>
            </a:r>
          </a:p>
          <a:p>
            <a:pPr marL="533400" indent="-533400" eaLnBrk="1" hangingPunct="1">
              <a:buFont typeface="Wingdings" pitchFamily="2" charset="2"/>
              <a:buChar char="Ø"/>
              <a:defRPr/>
            </a:pPr>
            <a:r>
              <a:rPr lang="fr-CA" dirty="0" smtClean="0">
                <a:latin typeface="Cambria"/>
                <a:cs typeface="Cambria"/>
              </a:rPr>
              <a:t>de plusieurs pages – choisissez plutôt une partie du document d’une longueur d’une page </a:t>
            </a:r>
            <a:endParaRPr lang="fr-CA" dirty="0">
              <a:latin typeface="Cambria"/>
              <a:cs typeface="Cambria"/>
            </a:endParaRPr>
          </a:p>
          <a:p>
            <a:pPr marL="533400" indent="-533400" eaLnBrk="1" hangingPunct="1">
              <a:buFont typeface="Wingdings" pitchFamily="2" charset="2"/>
              <a:buChar char="Ø"/>
              <a:defRPr/>
            </a:pPr>
            <a:r>
              <a:rPr lang="fr-CA" dirty="0">
                <a:latin typeface="Cambria"/>
                <a:cs typeface="Cambria"/>
              </a:rPr>
              <a:t>s</a:t>
            </a:r>
            <a:r>
              <a:rPr lang="fr-CA" dirty="0" smtClean="0">
                <a:latin typeface="Cambria"/>
                <a:cs typeface="Cambria"/>
              </a:rPr>
              <a:t>existes ou contenant des préjugés culturels</a:t>
            </a:r>
          </a:p>
          <a:p>
            <a:pPr marL="533400" indent="-533400" eaLnBrk="1" hangingPunct="1">
              <a:buFont typeface="Wingdings" pitchFamily="2" charset="2"/>
              <a:buChar char="Ø"/>
              <a:defRPr/>
            </a:pPr>
            <a:r>
              <a:rPr lang="fr-CA" dirty="0">
                <a:latin typeface="Cambria"/>
                <a:cs typeface="Cambria"/>
              </a:rPr>
              <a:t>c</a:t>
            </a:r>
            <a:r>
              <a:rPr lang="fr-CA" dirty="0" smtClean="0">
                <a:latin typeface="Cambria"/>
                <a:cs typeface="Cambria"/>
              </a:rPr>
              <a:t>ontenant du texte bilingue sur la même page – niveau de difficulté ajouté pour l’apprenant</a:t>
            </a:r>
          </a:p>
        </p:txBody>
      </p:sp>
      <p:sp>
        <p:nvSpPr>
          <p:cNvPr id="5" name="Slide Number Placeholder 4"/>
          <p:cNvSpPr>
            <a:spLocks noGrp="1"/>
          </p:cNvSpPr>
          <p:nvPr>
            <p:ph type="sldNum" sz="quarter" idx="12"/>
          </p:nvPr>
        </p:nvSpPr>
        <p:spPr/>
        <p:txBody>
          <a:bodyPr/>
          <a:lstStyle/>
          <a:p>
            <a:fld id="{812CBFFD-8C11-4504-A23B-993D69A44123}" type="slidenum">
              <a:rPr lang="en-CA" sz="1200" smtClean="0"/>
              <a:pPr/>
              <a:t>40</a:t>
            </a:fld>
            <a:endParaRPr lang="en-CA"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2" name="Title 1"/>
          <p:cNvSpPr>
            <a:spLocks noGrp="1"/>
          </p:cNvSpPr>
          <p:nvPr>
            <p:ph type="title" idx="4294967295"/>
          </p:nvPr>
        </p:nvSpPr>
        <p:spPr>
          <a:xfrm>
            <a:off x="0" y="228600"/>
            <a:ext cx="9144000" cy="1143000"/>
          </a:xfrm>
        </p:spPr>
        <p:txBody>
          <a:bodyPr anchorCtr="0"/>
          <a:lstStyle/>
          <a:p>
            <a:pPr eaLnBrk="1" hangingPunct="1">
              <a:defRPr/>
            </a:pPr>
            <a:r>
              <a:rPr lang="fr-CA" b="1" dirty="0" smtClean="0">
                <a:latin typeface="Calibri"/>
                <a:ea typeface="+mj-ea"/>
              </a:rPr>
              <a:t>Liste de contrôle des documents*</a:t>
            </a:r>
          </a:p>
        </p:txBody>
      </p:sp>
      <p:sp>
        <p:nvSpPr>
          <p:cNvPr id="3" name="Content Placeholder 2"/>
          <p:cNvSpPr>
            <a:spLocks noGrp="1"/>
          </p:cNvSpPr>
          <p:nvPr>
            <p:ph idx="4294967295"/>
          </p:nvPr>
        </p:nvSpPr>
        <p:spPr>
          <a:xfrm>
            <a:off x="914400" y="1828800"/>
            <a:ext cx="8229600" cy="4267200"/>
          </a:xfrm>
        </p:spPr>
        <p:txBody>
          <a:bodyPr/>
          <a:lstStyle/>
          <a:p>
            <a:pPr marL="533400" indent="-533400" eaLnBrk="1" hangingPunct="1">
              <a:spcBef>
                <a:spcPts val="1368"/>
              </a:spcBef>
              <a:buClr>
                <a:schemeClr val="accent6"/>
              </a:buClr>
              <a:buFont typeface="Wingdings" pitchFamily="-111" charset="2"/>
              <a:buChar char=""/>
            </a:pPr>
            <a:r>
              <a:rPr lang="fr-CA" dirty="0" smtClean="0">
                <a:latin typeface="Cambria"/>
                <a:cs typeface="Cambria"/>
              </a:rPr>
              <a:t>Les renseignements sont présentés dans un format authentique</a:t>
            </a:r>
            <a:endParaRPr lang="fr-CA" dirty="0">
              <a:latin typeface="Cambria"/>
              <a:cs typeface="Cambria"/>
            </a:endParaRPr>
          </a:p>
          <a:p>
            <a:pPr marL="533400" indent="-533400" eaLnBrk="1" hangingPunct="1">
              <a:spcBef>
                <a:spcPts val="1368"/>
              </a:spcBef>
              <a:buClr>
                <a:schemeClr val="accent6"/>
              </a:buClr>
              <a:buFont typeface="Wingdings" pitchFamily="-111" charset="2"/>
              <a:buChar char=""/>
            </a:pPr>
            <a:r>
              <a:rPr lang="fr-CA" dirty="0" smtClean="0">
                <a:latin typeface="Cambria"/>
                <a:cs typeface="Cambria"/>
              </a:rPr>
              <a:t>Répond aux objectifs pédagogiques </a:t>
            </a:r>
          </a:p>
          <a:p>
            <a:pPr marL="533400" indent="-533400" eaLnBrk="1" hangingPunct="1">
              <a:spcBef>
                <a:spcPts val="1368"/>
              </a:spcBef>
              <a:buClr>
                <a:schemeClr val="accent6"/>
              </a:buClr>
              <a:buFont typeface="Wingdings" pitchFamily="-111" charset="2"/>
              <a:buChar char=""/>
            </a:pPr>
            <a:r>
              <a:rPr lang="fr-CA" dirty="0" smtClean="0">
                <a:latin typeface="Cambria"/>
                <a:cs typeface="Cambria"/>
              </a:rPr>
              <a:t>Contenu visuel intéressant, contenu canadien</a:t>
            </a:r>
          </a:p>
          <a:p>
            <a:pPr marL="533400" indent="-533400" eaLnBrk="1" hangingPunct="1">
              <a:spcBef>
                <a:spcPts val="1368"/>
              </a:spcBef>
              <a:buClr>
                <a:schemeClr val="accent6"/>
              </a:buClr>
              <a:buFont typeface="Wingdings" pitchFamily="-111" charset="2"/>
              <a:buChar char=""/>
            </a:pPr>
            <a:r>
              <a:rPr lang="fr-CA" dirty="0" smtClean="0">
                <a:latin typeface="Cambria"/>
                <a:cs typeface="Cambria"/>
              </a:rPr>
              <a:t>Présente suffisamment d’information pour permettre à une personne qui n’est pas familière avec l’emploi de l’utiliser.</a:t>
            </a:r>
          </a:p>
        </p:txBody>
      </p:sp>
      <p:sp>
        <p:nvSpPr>
          <p:cNvPr id="5" name="Slide Number Placeholder 4"/>
          <p:cNvSpPr>
            <a:spLocks noGrp="1"/>
          </p:cNvSpPr>
          <p:nvPr>
            <p:ph type="sldNum" sz="quarter" idx="12"/>
          </p:nvPr>
        </p:nvSpPr>
        <p:spPr/>
        <p:txBody>
          <a:bodyPr/>
          <a:lstStyle/>
          <a:p>
            <a:fld id="{812CBFFD-8C11-4504-A23B-993D69A44123}" type="slidenum">
              <a:rPr lang="en-CA" sz="1200" smtClean="0"/>
              <a:pPr/>
              <a:t>41</a:t>
            </a:fld>
            <a:endParaRPr lang="en-CA" sz="1200" dirty="0"/>
          </a:p>
        </p:txBody>
      </p:sp>
      <p:sp>
        <p:nvSpPr>
          <p:cNvPr id="7" name="TextBox 5"/>
          <p:cNvSpPr txBox="1"/>
          <p:nvPr/>
        </p:nvSpPr>
        <p:spPr>
          <a:xfrm>
            <a:off x="990600" y="5562600"/>
            <a:ext cx="7162800" cy="707886"/>
          </a:xfrm>
          <a:prstGeom prst="rect">
            <a:avLst/>
          </a:prstGeom>
          <a:noFill/>
        </p:spPr>
        <p:txBody>
          <a:bodyPr wrap="square" rtlCol="0">
            <a:spAutoFit/>
          </a:bodyPr>
          <a:lstStyle/>
          <a:p>
            <a:pPr algn="ctr"/>
            <a:r>
              <a:rPr lang="fr-CA" sz="2000" b="1" dirty="0" smtClean="0">
                <a:latin typeface="+mn-lt"/>
              </a:rPr>
              <a:t>*Veuillez consulter le document </a:t>
            </a:r>
            <a:r>
              <a:rPr lang="fr-CA" sz="2000" b="1" dirty="0" err="1" smtClean="0">
                <a:latin typeface="+mn-lt"/>
              </a:rPr>
              <a:t>jpg</a:t>
            </a:r>
            <a:endParaRPr lang="fr-CA" sz="2000" b="1" dirty="0" smtClean="0">
              <a:latin typeface="+mn-lt"/>
            </a:endParaRPr>
          </a:p>
          <a:p>
            <a:pPr algn="ctr"/>
            <a:r>
              <a:rPr lang="fr-CA" sz="2000" b="1" i="1" dirty="0" smtClean="0">
                <a:latin typeface="+mn-lt"/>
              </a:rPr>
              <a:t>Liste de contrôle des documents</a:t>
            </a:r>
            <a:r>
              <a:rPr lang="fr-CA" sz="2000" b="1" dirty="0" smtClean="0">
                <a:latin typeface="+mn-lt"/>
              </a:rPr>
              <a:t>. </a:t>
            </a:r>
            <a:endParaRPr lang="fr-CA" sz="2000" b="1" dirty="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2" name="Title 1"/>
          <p:cNvSpPr>
            <a:spLocks noGrp="1"/>
          </p:cNvSpPr>
          <p:nvPr>
            <p:ph type="title" idx="4294967295"/>
          </p:nvPr>
        </p:nvSpPr>
        <p:spPr>
          <a:xfrm>
            <a:off x="0" y="609600"/>
            <a:ext cx="9144000" cy="1143000"/>
          </a:xfrm>
        </p:spPr>
        <p:txBody>
          <a:bodyPr anchorCtr="0"/>
          <a:lstStyle/>
          <a:p>
            <a:pPr>
              <a:defRPr/>
            </a:pPr>
            <a:r>
              <a:rPr lang="fr-CA" sz="4400" b="1" dirty="0"/>
              <a:t>Liste de </a:t>
            </a:r>
            <a:r>
              <a:rPr lang="fr-CA" sz="4400" b="1" dirty="0" smtClean="0"/>
              <a:t>contrôle des documents</a:t>
            </a:r>
            <a:br>
              <a:rPr lang="fr-CA" sz="4400" b="1" dirty="0" smtClean="0"/>
            </a:br>
            <a:r>
              <a:rPr lang="fr-CA" sz="4400" b="1" dirty="0" smtClean="0"/>
              <a:t>suite</a:t>
            </a:r>
            <a:endParaRPr lang="fr-CA" sz="4300" b="1" dirty="0" smtClean="0">
              <a:latin typeface="Calibri"/>
              <a:ea typeface="+mj-ea"/>
            </a:endParaRPr>
          </a:p>
        </p:txBody>
      </p:sp>
      <p:sp>
        <p:nvSpPr>
          <p:cNvPr id="3" name="Content Placeholder 2"/>
          <p:cNvSpPr>
            <a:spLocks noGrp="1"/>
          </p:cNvSpPr>
          <p:nvPr>
            <p:ph idx="4294967295"/>
          </p:nvPr>
        </p:nvSpPr>
        <p:spPr>
          <a:xfrm>
            <a:off x="609600" y="1524000"/>
            <a:ext cx="8153400" cy="4191000"/>
          </a:xfrm>
        </p:spPr>
        <p:txBody>
          <a:bodyPr>
            <a:normAutofit lnSpcReduction="10000"/>
          </a:bodyPr>
          <a:lstStyle/>
          <a:p>
            <a:pPr marL="0" indent="0" eaLnBrk="1" hangingPunct="1">
              <a:buNone/>
            </a:pPr>
            <a:endParaRPr lang="fr-CA" dirty="0" smtClean="0">
              <a:latin typeface="Calibri"/>
              <a:cs typeface="Calibri"/>
            </a:endParaRPr>
          </a:p>
          <a:p>
            <a:pPr marL="533400" indent="-533400" eaLnBrk="1" hangingPunct="1">
              <a:buClr>
                <a:schemeClr val="accent6"/>
              </a:buClr>
              <a:buFont typeface="Wingdings" pitchFamily="-111" charset="2"/>
              <a:buChar char=""/>
            </a:pPr>
            <a:r>
              <a:rPr lang="fr-CA" dirty="0" smtClean="0">
                <a:latin typeface="Cambria"/>
                <a:cs typeface="Cambria"/>
              </a:rPr>
              <a:t>Peut être utilisé pour des tâches en lecture, rédaction, utilisation de documents ou </a:t>
            </a:r>
            <a:r>
              <a:rPr lang="fr-CA" dirty="0" err="1" smtClean="0">
                <a:latin typeface="Cambria"/>
                <a:cs typeface="Cambria"/>
              </a:rPr>
              <a:t>numératie</a:t>
            </a:r>
            <a:r>
              <a:rPr lang="fr-CA" dirty="0" smtClean="0">
                <a:latin typeface="Cambria"/>
                <a:cs typeface="Cambria"/>
              </a:rPr>
              <a:t> </a:t>
            </a:r>
          </a:p>
          <a:p>
            <a:pPr marL="533400" indent="-533400" eaLnBrk="1" hangingPunct="1">
              <a:buClr>
                <a:schemeClr val="accent6"/>
              </a:buClr>
              <a:buFont typeface="Wingdings" pitchFamily="-111" charset="2"/>
              <a:buChar char=""/>
            </a:pPr>
            <a:r>
              <a:rPr lang="fr-CA" dirty="0" smtClean="0">
                <a:latin typeface="Cambria"/>
                <a:cs typeface="Cambria"/>
              </a:rPr>
              <a:t>Est authentique</a:t>
            </a:r>
          </a:p>
          <a:p>
            <a:pPr marL="533400" indent="-533400" eaLnBrk="1" hangingPunct="1">
              <a:buClr>
                <a:schemeClr val="accent6"/>
              </a:buClr>
              <a:buFont typeface="Wingdings" pitchFamily="-111" charset="2"/>
              <a:buChar char=""/>
            </a:pPr>
            <a:r>
              <a:rPr lang="fr-CA" dirty="0" smtClean="0">
                <a:latin typeface="Cambria"/>
                <a:cs typeface="Cambria"/>
              </a:rPr>
              <a:t>Ne contient pas d’erreurs ou les erreurs mineures </a:t>
            </a:r>
            <a:r>
              <a:rPr lang="fr-CA" dirty="0">
                <a:latin typeface="Cambria"/>
                <a:cs typeface="Cambria"/>
              </a:rPr>
              <a:t>(</a:t>
            </a:r>
            <a:r>
              <a:rPr lang="fr-CA" dirty="0" smtClean="0">
                <a:latin typeface="Cambria"/>
                <a:cs typeface="Cambria"/>
              </a:rPr>
              <a:t>orthographe) sont corrigées </a:t>
            </a:r>
          </a:p>
          <a:p>
            <a:pPr marL="533400" indent="-533400" eaLnBrk="1" hangingPunct="1">
              <a:buClr>
                <a:schemeClr val="accent6"/>
              </a:buClr>
              <a:buFont typeface="Wingdings" pitchFamily="-111" charset="2"/>
              <a:buChar char=""/>
            </a:pPr>
            <a:r>
              <a:rPr lang="fr-CA" dirty="0" smtClean="0">
                <a:latin typeface="Cambria"/>
                <a:cs typeface="Cambria"/>
              </a:rPr>
              <a:t>La permission de l’employeur pour utiliser le document a été reçue/l’approbation d’utiliser les noms réels a été obtenue ou les noms sur les documents ont été changés</a:t>
            </a:r>
          </a:p>
        </p:txBody>
      </p:sp>
      <p:sp>
        <p:nvSpPr>
          <p:cNvPr id="5" name="Slide Number Placeholder 4"/>
          <p:cNvSpPr>
            <a:spLocks noGrp="1"/>
          </p:cNvSpPr>
          <p:nvPr>
            <p:ph type="sldNum" sz="quarter" idx="12"/>
          </p:nvPr>
        </p:nvSpPr>
        <p:spPr/>
        <p:txBody>
          <a:bodyPr/>
          <a:lstStyle/>
          <a:p>
            <a:fld id="{812CBFFD-8C11-4504-A23B-993D69A44123}" type="slidenum">
              <a:rPr lang="en-CA" sz="1200" smtClean="0"/>
              <a:pPr/>
              <a:t>42</a:t>
            </a:fld>
            <a:endParaRPr lang="en-CA"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7170" name="Rectangle 2"/>
          <p:cNvSpPr>
            <a:spLocks noGrp="1" noChangeArrowheads="1"/>
          </p:cNvSpPr>
          <p:nvPr>
            <p:ph type="title" idx="4294967295"/>
          </p:nvPr>
        </p:nvSpPr>
        <p:spPr>
          <a:xfrm>
            <a:off x="0" y="304800"/>
            <a:ext cx="8686800" cy="1371600"/>
          </a:xfrm>
        </p:spPr>
        <p:txBody>
          <a:bodyPr anchorCtr="0"/>
          <a:lstStyle/>
          <a:p>
            <a:pPr eaLnBrk="1" hangingPunct="1">
              <a:defRPr/>
            </a:pPr>
            <a:r>
              <a:rPr lang="fr-CA" sz="4300" b="1" dirty="0" smtClean="0">
                <a:latin typeface="Calibri"/>
                <a:cs typeface="Calibri"/>
              </a:rPr>
              <a:t>Exercice</a:t>
            </a:r>
            <a:br>
              <a:rPr lang="fr-CA" sz="4300" b="1" dirty="0" smtClean="0">
                <a:latin typeface="Calibri"/>
                <a:cs typeface="Calibri"/>
              </a:rPr>
            </a:br>
            <a:r>
              <a:rPr lang="fr-CA" sz="4300" b="1" dirty="0" smtClean="0">
                <a:latin typeface="Calibri"/>
                <a:cs typeface="Calibri"/>
              </a:rPr>
              <a:t>Est-ce un bon document?</a:t>
            </a:r>
          </a:p>
        </p:txBody>
      </p:sp>
      <p:sp>
        <p:nvSpPr>
          <p:cNvPr id="26630" name="Rectangle 3"/>
          <p:cNvSpPr>
            <a:spLocks noGrp="1" noChangeArrowheads="1"/>
          </p:cNvSpPr>
          <p:nvPr>
            <p:ph type="body" idx="4294967295"/>
          </p:nvPr>
        </p:nvSpPr>
        <p:spPr>
          <a:xfrm>
            <a:off x="609600" y="1905000"/>
            <a:ext cx="8229600" cy="3352800"/>
          </a:xfrm>
        </p:spPr>
        <p:txBody>
          <a:bodyPr>
            <a:normAutofit/>
          </a:bodyPr>
          <a:lstStyle/>
          <a:p>
            <a:pPr marL="0" indent="0" eaLnBrk="1" hangingPunct="1">
              <a:buFontTx/>
              <a:buNone/>
            </a:pPr>
            <a:endParaRPr lang="fr-CA" dirty="0" smtClean="0">
              <a:latin typeface="Cambria"/>
              <a:cs typeface="Cambria"/>
            </a:endParaRPr>
          </a:p>
          <a:p>
            <a:pPr marL="0" indent="0" eaLnBrk="1" hangingPunct="1">
              <a:buFontTx/>
              <a:buNone/>
            </a:pPr>
            <a:r>
              <a:rPr lang="fr-CA" dirty="0" smtClean="0">
                <a:latin typeface="Cambria"/>
                <a:cs typeface="Cambria"/>
              </a:rPr>
              <a:t>En groupe, faisons une révision des forces et faiblesses de 3 documents. </a:t>
            </a:r>
          </a:p>
          <a:p>
            <a:pPr marL="0" indent="0" eaLnBrk="1" hangingPunct="1">
              <a:buFontTx/>
              <a:buNone/>
            </a:pPr>
            <a:r>
              <a:rPr lang="fr-CA" dirty="0" smtClean="0">
                <a:latin typeface="Cambria"/>
                <a:cs typeface="Cambria"/>
              </a:rPr>
              <a:t>Ces documents proviennent du manuel </a:t>
            </a:r>
            <a:r>
              <a:rPr lang="fr-CA" i="1" dirty="0" err="1" smtClean="0">
                <a:latin typeface="Cambria"/>
                <a:cs typeface="Cambria"/>
              </a:rPr>
              <a:t>SkillPlan</a:t>
            </a:r>
            <a:r>
              <a:rPr lang="fr-CA" i="1" dirty="0" smtClean="0">
                <a:latin typeface="Cambria"/>
                <a:cs typeface="Cambria"/>
              </a:rPr>
              <a:t> BC</a:t>
            </a:r>
            <a:r>
              <a:rPr lang="fr-CA" dirty="0" smtClean="0">
                <a:latin typeface="Cambria"/>
                <a:cs typeface="Cambria"/>
              </a:rPr>
              <a:t>.</a:t>
            </a:r>
          </a:p>
          <a:p>
            <a:pPr marL="0" indent="0" eaLnBrk="1" hangingPunct="1">
              <a:buFontTx/>
              <a:buNone/>
            </a:pPr>
            <a:r>
              <a:rPr lang="fr-CA" dirty="0" smtClean="0">
                <a:latin typeface="Cambria"/>
                <a:cs typeface="Cambria"/>
              </a:rPr>
              <a:t>Prenez quelques instants pour observer les documents et faire l’exercice 1 : Choisir une feuille de travail. </a:t>
            </a:r>
            <a:endParaRPr lang="fr-CA" dirty="0" smtClean="0"/>
          </a:p>
          <a:p>
            <a:pPr marL="0" indent="0" eaLnBrk="1" hangingPunct="1">
              <a:buFontTx/>
              <a:buNone/>
            </a:pPr>
            <a:endParaRPr lang="fr-CA" i="1" dirty="0" smtClean="0"/>
          </a:p>
        </p:txBody>
      </p:sp>
      <p:sp>
        <p:nvSpPr>
          <p:cNvPr id="3" name="Slide Number Placeholder 2"/>
          <p:cNvSpPr>
            <a:spLocks noGrp="1"/>
          </p:cNvSpPr>
          <p:nvPr>
            <p:ph type="sldNum" sz="quarter" idx="12"/>
          </p:nvPr>
        </p:nvSpPr>
        <p:spPr/>
        <p:txBody>
          <a:bodyPr/>
          <a:lstStyle/>
          <a:p>
            <a:fld id="{812CBFFD-8C11-4504-A23B-993D69A44123}" type="slidenum">
              <a:rPr lang="en-CA" sz="1200" smtClean="0"/>
              <a:pPr/>
              <a:t>43</a:t>
            </a:fld>
            <a:endParaRPr lang="en-CA"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5" name="Slide Number Placeholder 4"/>
          <p:cNvSpPr>
            <a:spLocks noGrp="1"/>
          </p:cNvSpPr>
          <p:nvPr>
            <p:ph type="sldNum" sz="quarter" idx="12"/>
          </p:nvPr>
        </p:nvSpPr>
        <p:spPr/>
        <p:txBody>
          <a:bodyPr/>
          <a:lstStyle/>
          <a:p>
            <a:fld id="{812CBFFD-8C11-4504-A23B-993D69A44123}" type="slidenum">
              <a:rPr lang="en-CA" sz="1200" smtClean="0"/>
              <a:pPr/>
              <a:t>44</a:t>
            </a:fld>
            <a:endParaRPr lang="en-CA" sz="1200" dirty="0"/>
          </a:p>
        </p:txBody>
      </p:sp>
      <p:pic>
        <p:nvPicPr>
          <p:cNvPr id="6" name="Image 5" descr="Ex 1 doc A.pdf"/>
          <p:cNvPicPr>
            <a:picLocks noChangeAspect="1"/>
          </p:cNvPicPr>
          <p:nvPr/>
        </p:nvPicPr>
        <p:blipFill rotWithShape="1">
          <a:blip r:embed="rId3" cstate="print">
            <a:extLst>
              <a:ext uri="{28A0092B-C50C-407E-A947-70E740481C1C}">
                <a14:useLocalDpi xmlns:a14="http://schemas.microsoft.com/office/drawing/2010/main" val="0"/>
              </a:ext>
            </a:extLst>
          </a:blip>
          <a:srcRect l="7293" t="3747" r="8256" b="2222"/>
          <a:stretch/>
        </p:blipFill>
        <p:spPr>
          <a:xfrm>
            <a:off x="2743200" y="116348"/>
            <a:ext cx="4480275" cy="6665452"/>
          </a:xfrm>
          <a:prstGeom prst="rect">
            <a:avLst/>
          </a:prstGeom>
        </p:spPr>
      </p:pic>
    </p:spTree>
    <p:extLst>
      <p:ext uri="{BB962C8B-B14F-4D97-AF65-F5344CB8AC3E}">
        <p14:creationId xmlns:p14="http://schemas.microsoft.com/office/powerpoint/2010/main" val="371868386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5" name="Slide Number Placeholder 4"/>
          <p:cNvSpPr>
            <a:spLocks noGrp="1"/>
          </p:cNvSpPr>
          <p:nvPr>
            <p:ph type="sldNum" sz="quarter" idx="12"/>
          </p:nvPr>
        </p:nvSpPr>
        <p:spPr/>
        <p:txBody>
          <a:bodyPr/>
          <a:lstStyle/>
          <a:p>
            <a:fld id="{812CBFFD-8C11-4504-A23B-993D69A44123}" type="slidenum">
              <a:rPr lang="en-CA" sz="1200" smtClean="0"/>
              <a:pPr/>
              <a:t>45</a:t>
            </a:fld>
            <a:endParaRPr lang="en-CA" sz="1200" dirty="0"/>
          </a:p>
        </p:txBody>
      </p:sp>
      <p:pic>
        <p:nvPicPr>
          <p:cNvPr id="6" name="Image 5" descr="Ex 1 doc B.pdf"/>
          <p:cNvPicPr>
            <a:picLocks noChangeAspect="1"/>
          </p:cNvPicPr>
          <p:nvPr/>
        </p:nvPicPr>
        <p:blipFill rotWithShape="1">
          <a:blip r:embed="rId3" cstate="print">
            <a:extLst>
              <a:ext uri="{28A0092B-C50C-407E-A947-70E740481C1C}">
                <a14:useLocalDpi xmlns:a14="http://schemas.microsoft.com/office/drawing/2010/main" val="0"/>
              </a:ext>
            </a:extLst>
          </a:blip>
          <a:srcRect l="6126" t="1837" r="5522" b="3577"/>
          <a:stretch/>
        </p:blipFill>
        <p:spPr>
          <a:xfrm>
            <a:off x="2537558" y="125954"/>
            <a:ext cx="4625242" cy="6602017"/>
          </a:xfrm>
          <a:prstGeom prst="rect">
            <a:avLst/>
          </a:prstGeom>
        </p:spPr>
      </p:pic>
    </p:spTree>
    <p:extLst>
      <p:ext uri="{BB962C8B-B14F-4D97-AF65-F5344CB8AC3E}">
        <p14:creationId xmlns:p14="http://schemas.microsoft.com/office/powerpoint/2010/main" val="42752569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5" name="Slide Number Placeholder 4"/>
          <p:cNvSpPr>
            <a:spLocks noGrp="1"/>
          </p:cNvSpPr>
          <p:nvPr>
            <p:ph type="sldNum" sz="quarter" idx="12"/>
          </p:nvPr>
        </p:nvSpPr>
        <p:spPr/>
        <p:txBody>
          <a:bodyPr/>
          <a:lstStyle/>
          <a:p>
            <a:fld id="{812CBFFD-8C11-4504-A23B-993D69A44123}" type="slidenum">
              <a:rPr lang="en-CA" sz="1200" smtClean="0"/>
              <a:pPr/>
              <a:t>46</a:t>
            </a:fld>
            <a:endParaRPr lang="en-CA" sz="1200" dirty="0"/>
          </a:p>
        </p:txBody>
      </p:sp>
      <p:pic>
        <p:nvPicPr>
          <p:cNvPr id="6" name="Image 5" descr="Ex 1 doc C.pdf"/>
          <p:cNvPicPr>
            <a:picLocks noChangeAspect="1"/>
          </p:cNvPicPr>
          <p:nvPr/>
        </p:nvPicPr>
        <p:blipFill rotWithShape="1">
          <a:blip r:embed="rId3" cstate="print">
            <a:extLst>
              <a:ext uri="{28A0092B-C50C-407E-A947-70E740481C1C}">
                <a14:useLocalDpi xmlns:a14="http://schemas.microsoft.com/office/drawing/2010/main" val="0"/>
              </a:ext>
            </a:extLst>
          </a:blip>
          <a:srcRect l="5058" t="3367" r="8377" b="11383"/>
          <a:stretch/>
        </p:blipFill>
        <p:spPr>
          <a:xfrm>
            <a:off x="2362200" y="76200"/>
            <a:ext cx="4961528" cy="6564929"/>
          </a:xfrm>
          <a:prstGeom prst="rect">
            <a:avLst/>
          </a:prstGeom>
        </p:spPr>
      </p:pic>
    </p:spTree>
    <p:extLst>
      <p:ext uri="{BB962C8B-B14F-4D97-AF65-F5344CB8AC3E}">
        <p14:creationId xmlns:p14="http://schemas.microsoft.com/office/powerpoint/2010/main" val="42821269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9444"/>
            <a:ext cx="9144000" cy="1336956"/>
          </a:xfrm>
        </p:spPr>
        <p:txBody>
          <a:bodyPr/>
          <a:lstStyle/>
          <a:p>
            <a:r>
              <a:rPr lang="fr-CA" b="1" smtClean="0"/>
              <a:t>Trouver des documents authentiques</a:t>
            </a:r>
            <a:endParaRPr lang="fr-CA" b="1"/>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762000" y="1905000"/>
            <a:ext cx="7848600" cy="2246769"/>
          </a:xfrm>
          <a:prstGeom prst="rect">
            <a:avLst/>
          </a:prstGeom>
          <a:noFill/>
        </p:spPr>
        <p:txBody>
          <a:bodyPr wrap="square" rtlCol="0">
            <a:spAutoFit/>
          </a:bodyPr>
          <a:lstStyle/>
          <a:p>
            <a:pPr>
              <a:spcBef>
                <a:spcPts val="1200"/>
              </a:spcBef>
            </a:pPr>
            <a:r>
              <a:rPr lang="fr-CA" sz="2400" dirty="0" smtClean="0">
                <a:latin typeface="Cambria"/>
                <a:cs typeface="Cambria"/>
              </a:rPr>
              <a:t>Où avez-vous trouvé des documents authentiques en lien avec une voie de transition? </a:t>
            </a:r>
          </a:p>
          <a:p>
            <a:pPr>
              <a:spcBef>
                <a:spcPts val="1200"/>
              </a:spcBef>
            </a:pPr>
            <a:r>
              <a:rPr lang="fr-CA" sz="2400" dirty="0" smtClean="0">
                <a:latin typeface="Cambria"/>
                <a:cs typeface="Cambria"/>
              </a:rPr>
              <a:t>Nommez la source et la voie de transition.</a:t>
            </a:r>
          </a:p>
          <a:p>
            <a:pPr>
              <a:spcBef>
                <a:spcPts val="1200"/>
              </a:spcBef>
            </a:pPr>
            <a:endParaRPr lang="fr-CA" sz="2400" dirty="0" smtClean="0"/>
          </a:p>
          <a:p>
            <a:pPr algn="ctr"/>
            <a:r>
              <a:rPr lang="fr-CA" sz="2400" b="1" dirty="0" smtClean="0">
                <a:latin typeface="+mn-lt"/>
              </a:rPr>
              <a:t>Veuillez utiliser la fenêtre « commentaire/message ». </a:t>
            </a:r>
            <a:endParaRPr lang="fr-CA" sz="2400" b="1" dirty="0">
              <a:latin typeface="+mn-lt"/>
            </a:endParaRPr>
          </a:p>
        </p:txBody>
      </p:sp>
      <p:sp>
        <p:nvSpPr>
          <p:cNvPr id="5" name="Slide Number Placeholder 4"/>
          <p:cNvSpPr>
            <a:spLocks noGrp="1"/>
          </p:cNvSpPr>
          <p:nvPr>
            <p:ph type="sldNum" sz="quarter" idx="12"/>
          </p:nvPr>
        </p:nvSpPr>
        <p:spPr/>
        <p:txBody>
          <a:bodyPr/>
          <a:lstStyle/>
          <a:p>
            <a:fld id="{03CC47C0-710F-4102-93F3-3EA852175FA5}" type="slidenum">
              <a:rPr lang="en-CA" sz="1200" smtClean="0"/>
              <a:pPr/>
              <a:t>47</a:t>
            </a:fld>
            <a:endParaRPr lang="en-CA" sz="1200" dirty="0"/>
          </a:p>
        </p:txBody>
      </p:sp>
    </p:spTree>
    <p:extLst>
      <p:ext uri="{BB962C8B-B14F-4D97-AF65-F5344CB8AC3E}">
        <p14:creationId xmlns:p14="http://schemas.microsoft.com/office/powerpoint/2010/main" val="119616071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36956"/>
          </a:xfrm>
        </p:spPr>
        <p:txBody>
          <a:bodyPr/>
          <a:lstStyle/>
          <a:p>
            <a:r>
              <a:rPr lang="fr-CA" b="1" dirty="0" smtClean="0"/>
              <a:t>Jeu-questionnaire – Partie A et B</a:t>
            </a:r>
            <a:endParaRPr lang="fr-CA"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Slide Number Placeholder 3"/>
          <p:cNvSpPr>
            <a:spLocks noGrp="1"/>
          </p:cNvSpPr>
          <p:nvPr>
            <p:ph type="sldNum" sz="quarter" idx="12"/>
          </p:nvPr>
        </p:nvSpPr>
        <p:spPr/>
        <p:txBody>
          <a:bodyPr/>
          <a:lstStyle/>
          <a:p>
            <a:fld id="{03CC47C0-710F-4102-93F3-3EA852175FA5}" type="slidenum">
              <a:rPr lang="en-CA" sz="1200" smtClean="0"/>
              <a:pPr/>
              <a:t>48</a:t>
            </a:fld>
            <a:endParaRPr lang="en-CA" sz="1200" dirty="0"/>
          </a:p>
        </p:txBody>
      </p:sp>
      <p:sp>
        <p:nvSpPr>
          <p:cNvPr id="5" name="TextBox 4"/>
          <p:cNvSpPr txBox="1"/>
          <p:nvPr/>
        </p:nvSpPr>
        <p:spPr>
          <a:xfrm>
            <a:off x="1219200" y="1752600"/>
            <a:ext cx="6705600" cy="4278094"/>
          </a:xfrm>
          <a:prstGeom prst="rect">
            <a:avLst/>
          </a:prstGeom>
          <a:noFill/>
        </p:spPr>
        <p:txBody>
          <a:bodyPr wrap="square" rtlCol="0">
            <a:spAutoFit/>
          </a:bodyPr>
          <a:lstStyle/>
          <a:p>
            <a:r>
              <a:rPr lang="fr-CA" sz="1600" dirty="0" smtClean="0">
                <a:latin typeface="+mn-lt"/>
              </a:rPr>
              <a:t>À l’aide de l’application sondage et de la boite de commentaires, répondez aux questions suivantes :</a:t>
            </a:r>
          </a:p>
          <a:p>
            <a:endParaRPr lang="fr-CA" sz="1600" dirty="0" smtClean="0">
              <a:latin typeface="+mn-lt"/>
            </a:endParaRPr>
          </a:p>
          <a:p>
            <a:pPr marL="342900" indent="-342900">
              <a:buAutoNum type="arabicPeriod"/>
            </a:pPr>
            <a:r>
              <a:rPr lang="fr-CA" sz="1600" dirty="0" smtClean="0">
                <a:latin typeface="+mn-lt"/>
              </a:rPr>
              <a:t>Quelles sont les bonnes étapes d’un type de traitement?  </a:t>
            </a:r>
          </a:p>
          <a:p>
            <a:pPr marL="800100" lvl="1" indent="-342900">
              <a:buAutoNum type="alphaLcParenR"/>
            </a:pPr>
            <a:r>
              <a:rPr lang="fr-CA" sz="1600" dirty="0" smtClean="0">
                <a:latin typeface="+mn-lt"/>
              </a:rPr>
              <a:t>repérer, narrer, lister, persuader</a:t>
            </a:r>
          </a:p>
          <a:p>
            <a:pPr marL="800100" lvl="1" indent="-342900">
              <a:buAutoNum type="alphaLcParenR"/>
            </a:pPr>
            <a:r>
              <a:rPr lang="fr-CA" sz="1600" dirty="0" smtClean="0">
                <a:latin typeface="+mn-lt"/>
              </a:rPr>
              <a:t>trier, définir, résumer, justifier</a:t>
            </a:r>
          </a:p>
          <a:p>
            <a:pPr marL="800100" lvl="1" indent="-342900">
              <a:buAutoNum type="alphaLcParenR"/>
            </a:pPr>
            <a:r>
              <a:rPr lang="fr-CA" sz="1600" dirty="0" smtClean="0">
                <a:latin typeface="+mn-lt"/>
              </a:rPr>
              <a:t>repérer, définir, expliquer, correspondre</a:t>
            </a:r>
          </a:p>
          <a:p>
            <a:endParaRPr lang="fr-CA" sz="1600" dirty="0" smtClean="0">
              <a:latin typeface="+mn-lt"/>
            </a:endParaRPr>
          </a:p>
          <a:p>
            <a:r>
              <a:rPr lang="fr-CA" sz="1600" dirty="0" smtClean="0">
                <a:latin typeface="+mn-lt"/>
              </a:rPr>
              <a:t>2. Que veut dire l’acronyme « </a:t>
            </a:r>
            <a:r>
              <a:rPr lang="fr-CA" sz="1600" dirty="0" smtClean="0">
                <a:latin typeface="+mn-lt"/>
              </a:rPr>
              <a:t>TID</a:t>
            </a:r>
            <a:r>
              <a:rPr lang="fr-CA" sz="1600" dirty="0" smtClean="0">
                <a:latin typeface="+mn-lt"/>
              </a:rPr>
              <a:t> »?</a:t>
            </a:r>
          </a:p>
          <a:p>
            <a:pPr marL="800100" lvl="1" indent="-342900">
              <a:buAutoNum type="alphaLcParenR"/>
            </a:pPr>
            <a:r>
              <a:rPr lang="fr-CA" sz="1600" dirty="0" smtClean="0">
                <a:latin typeface="+mn-lt"/>
              </a:rPr>
              <a:t>Type </a:t>
            </a:r>
            <a:r>
              <a:rPr lang="fr-CA" sz="1600" dirty="0" smtClean="0">
                <a:latin typeface="+mn-lt"/>
              </a:rPr>
              <a:t>d’information demandée</a:t>
            </a:r>
            <a:endParaRPr lang="fr-CA" sz="1600" dirty="0" smtClean="0">
              <a:latin typeface="+mn-lt"/>
            </a:endParaRPr>
          </a:p>
          <a:p>
            <a:pPr marL="800100" lvl="1" indent="-342900">
              <a:buAutoNum type="alphaLcParenR"/>
            </a:pPr>
            <a:r>
              <a:rPr lang="fr-CA" sz="1600" dirty="0" smtClean="0">
                <a:latin typeface="+mn-lt"/>
              </a:rPr>
              <a:t>Type </a:t>
            </a:r>
            <a:r>
              <a:rPr lang="fr-CA" sz="1600" dirty="0" smtClean="0">
                <a:latin typeface="+mn-lt"/>
              </a:rPr>
              <a:t>d’instructions détaillées</a:t>
            </a:r>
            <a:endParaRPr lang="fr-CA" sz="1600" dirty="0" smtClean="0">
              <a:latin typeface="+mn-lt"/>
            </a:endParaRPr>
          </a:p>
          <a:p>
            <a:pPr marL="800100" lvl="1" indent="-342900">
              <a:buAutoNum type="alphaLcParenR"/>
            </a:pPr>
            <a:r>
              <a:rPr lang="fr-CA" sz="1600" dirty="0" smtClean="0">
                <a:latin typeface="+mn-lt"/>
              </a:rPr>
              <a:t>Type </a:t>
            </a:r>
            <a:r>
              <a:rPr lang="fr-CA" sz="1600" dirty="0" smtClean="0">
                <a:latin typeface="+mn-lt"/>
              </a:rPr>
              <a:t>d’information donnée</a:t>
            </a:r>
            <a:endParaRPr lang="fr-CA" sz="1600" dirty="0" smtClean="0">
              <a:latin typeface="+mn-lt"/>
            </a:endParaRPr>
          </a:p>
          <a:p>
            <a:endParaRPr lang="fr-CA" sz="1600" dirty="0" smtClean="0">
              <a:latin typeface="+mn-lt"/>
            </a:endParaRPr>
          </a:p>
          <a:p>
            <a:pPr marL="177800" indent="-177800"/>
            <a:r>
              <a:rPr lang="fr-CA" sz="1600" dirty="0" smtClean="0">
                <a:latin typeface="+mn-lt"/>
              </a:rPr>
              <a:t>3. Vrai ou Faux? Un bon document requiert des connaissances antérieures </a:t>
            </a:r>
            <a:r>
              <a:rPr lang="fr-CA" sz="1600" dirty="0" smtClean="0">
                <a:latin typeface="Cambria"/>
                <a:cs typeface="Cambria"/>
              </a:rPr>
              <a:t>concernant le milieu </a:t>
            </a:r>
            <a:r>
              <a:rPr lang="fr-CA" sz="1600" dirty="0">
                <a:latin typeface="Cambria"/>
                <a:cs typeface="Cambria"/>
              </a:rPr>
              <a:t>de travail pour </a:t>
            </a:r>
            <a:r>
              <a:rPr lang="fr-CA" sz="1600" dirty="0" smtClean="0">
                <a:latin typeface="Cambria"/>
                <a:cs typeface="Cambria"/>
              </a:rPr>
              <a:t>pouvoir accomplir la tâche. </a:t>
            </a:r>
          </a:p>
          <a:p>
            <a:pPr marL="177800" indent="-177800"/>
            <a:endParaRPr lang="fr-CA" sz="1600" dirty="0" smtClean="0">
              <a:latin typeface="+mn-lt"/>
            </a:endParaRPr>
          </a:p>
          <a:p>
            <a:pPr marL="177800" indent="-177800"/>
            <a:r>
              <a:rPr lang="fr-CA" sz="1600" dirty="0" smtClean="0">
                <a:latin typeface="+mn-lt"/>
              </a:rPr>
              <a:t>4. </a:t>
            </a:r>
            <a:r>
              <a:rPr lang="fr-CA" sz="1600" dirty="0" smtClean="0">
                <a:latin typeface="+mn-lt"/>
              </a:rPr>
              <a:t>RRIG </a:t>
            </a:r>
            <a:r>
              <a:rPr lang="fr-CA" sz="1600" dirty="0" smtClean="0">
                <a:latin typeface="+mn-lt"/>
              </a:rPr>
              <a:t>= Repérer, ???, Intégrer, </a:t>
            </a:r>
            <a:r>
              <a:rPr lang="fr-CA" sz="1600" dirty="0" smtClean="0">
                <a:latin typeface="+mn-lt"/>
              </a:rPr>
              <a:t>Générer – </a:t>
            </a:r>
            <a:r>
              <a:rPr lang="fr-CA" sz="1600" dirty="0" smtClean="0">
                <a:latin typeface="+mn-lt"/>
              </a:rPr>
              <a:t>Veuillez taper votre réponse.</a:t>
            </a:r>
            <a:endParaRPr lang="fr-CA" sz="1600" dirty="0">
              <a:latin typeface="+mn-lt"/>
            </a:endParaRPr>
          </a:p>
        </p:txBody>
      </p:sp>
    </p:spTree>
    <p:extLst>
      <p:ext uri="{BB962C8B-B14F-4D97-AF65-F5344CB8AC3E}">
        <p14:creationId xmlns:p14="http://schemas.microsoft.com/office/powerpoint/2010/main" val="341145936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11624"/>
          </a:xfrm>
        </p:spPr>
        <p:txBody>
          <a:bodyPr/>
          <a:lstStyle/>
          <a:p>
            <a:r>
              <a:rPr lang="fr-CA" b="1" smtClean="0"/>
              <a:t>Vos devoirs</a:t>
            </a:r>
            <a:endParaRPr lang="fr-CA" b="1"/>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609600" y="1524000"/>
            <a:ext cx="8305800" cy="4693592"/>
          </a:xfrm>
          <a:prstGeom prst="rect">
            <a:avLst/>
          </a:prstGeom>
          <a:noFill/>
        </p:spPr>
        <p:txBody>
          <a:bodyPr wrap="square" rtlCol="0">
            <a:spAutoFit/>
          </a:bodyPr>
          <a:lstStyle/>
          <a:p>
            <a:pPr marL="457200" indent="-457200">
              <a:spcBef>
                <a:spcPts val="600"/>
              </a:spcBef>
              <a:buFont typeface="+mj-lt"/>
              <a:buAutoNum type="arabicPeriod"/>
            </a:pPr>
            <a:r>
              <a:rPr lang="fr-CA" sz="2200" b="1" dirty="0" smtClean="0">
                <a:latin typeface="Cambria"/>
                <a:cs typeface="Cambria"/>
              </a:rPr>
              <a:t>Lire le </a:t>
            </a:r>
            <a:r>
              <a:rPr lang="fr-CA" sz="2200" b="1" dirty="0" smtClean="0">
                <a:solidFill>
                  <a:schemeClr val="accent6"/>
                </a:solidFill>
                <a:latin typeface="Cambria"/>
                <a:cs typeface="Cambria"/>
              </a:rPr>
              <a:t>guide du formateur</a:t>
            </a:r>
            <a:r>
              <a:rPr lang="fr-CA" sz="2200" b="1" dirty="0" smtClean="0">
                <a:latin typeface="Cambria"/>
                <a:cs typeface="Cambria"/>
              </a:rPr>
              <a:t>, si vous ne l’avez pas déjà fait.</a:t>
            </a:r>
          </a:p>
          <a:p>
            <a:pPr marL="457200" indent="-457200">
              <a:spcBef>
                <a:spcPts val="600"/>
              </a:spcBef>
              <a:buFont typeface="+mj-lt"/>
              <a:buAutoNum type="arabicPeriod"/>
            </a:pPr>
            <a:r>
              <a:rPr lang="fr-CA" sz="2200" dirty="0" smtClean="0">
                <a:latin typeface="Cambria"/>
                <a:cs typeface="Cambria"/>
              </a:rPr>
              <a:t>Rassembler 1 ou 2 documents authentiques correspondant aux différents points de la liste de contrôle des documents.</a:t>
            </a:r>
          </a:p>
          <a:p>
            <a:pPr marL="457200" indent="-457200">
              <a:spcBef>
                <a:spcPts val="600"/>
              </a:spcBef>
              <a:buFont typeface="+mj-lt"/>
              <a:buAutoNum type="arabicPeriod"/>
            </a:pPr>
            <a:r>
              <a:rPr lang="fr-CA" sz="2200" dirty="0" smtClean="0">
                <a:latin typeface="Cambria"/>
                <a:cs typeface="Cambria"/>
              </a:rPr>
              <a:t>Rassembler 1 ou 2 démonstrations ou activités d’apprentissage que vous avez déjà en main. </a:t>
            </a:r>
          </a:p>
          <a:p>
            <a:pPr marL="457200" indent="-457200">
              <a:spcBef>
                <a:spcPts val="600"/>
              </a:spcBef>
              <a:buFont typeface="+mj-lt"/>
              <a:buAutoNum type="arabicPeriod"/>
            </a:pPr>
            <a:r>
              <a:rPr lang="fr-CA" sz="2200" dirty="0" smtClean="0">
                <a:latin typeface="Cambria"/>
                <a:cs typeface="Cambria"/>
              </a:rPr>
              <a:t>Réviser vos activités d’apprentissage selon les notions apprises. </a:t>
            </a:r>
          </a:p>
          <a:p>
            <a:pPr>
              <a:spcBef>
                <a:spcPts val="600"/>
              </a:spcBef>
            </a:pPr>
            <a:endParaRPr lang="fr-CA" sz="2200" b="1" dirty="0">
              <a:solidFill>
                <a:schemeClr val="accent6"/>
              </a:solidFill>
              <a:latin typeface="Cambria"/>
              <a:cs typeface="Cambria"/>
            </a:endParaRPr>
          </a:p>
          <a:p>
            <a:pPr>
              <a:spcBef>
                <a:spcPts val="600"/>
              </a:spcBef>
            </a:pPr>
            <a:r>
              <a:rPr lang="fr-CA" sz="2200" b="1" dirty="0" smtClean="0">
                <a:solidFill>
                  <a:schemeClr val="accent6"/>
                </a:solidFill>
                <a:latin typeface="Cambria"/>
                <a:cs typeface="Cambria"/>
              </a:rPr>
              <a:t>Préparation pour la tâche finale : </a:t>
            </a:r>
            <a:r>
              <a:rPr lang="fr-CA" sz="2200" dirty="0" smtClean="0">
                <a:latin typeface="Cambria"/>
                <a:cs typeface="Cambria"/>
              </a:rPr>
              <a:t>Veuillez remettre votre formulaire de demande « Ensemble de tâches » à Karen.  </a:t>
            </a:r>
          </a:p>
          <a:p>
            <a:pPr marL="285750" indent="-285750">
              <a:spcBef>
                <a:spcPts val="600"/>
              </a:spcBef>
              <a:buFont typeface="Arial"/>
              <a:buChar char="•"/>
            </a:pPr>
            <a:r>
              <a:rPr lang="fr-CA" sz="2200" dirty="0" smtClean="0">
                <a:latin typeface="Cambria"/>
                <a:cs typeface="Cambria"/>
              </a:rPr>
              <a:t>Vous devez recevoir une approbation avant de pouvoir créer votre tâche finale. </a:t>
            </a:r>
          </a:p>
          <a:p>
            <a:pPr marL="285750" indent="-285750">
              <a:spcBef>
                <a:spcPts val="600"/>
              </a:spcBef>
              <a:buFont typeface="Arial"/>
              <a:buChar char="•"/>
            </a:pPr>
            <a:r>
              <a:rPr lang="fr-CA" sz="2200" dirty="0" smtClean="0">
                <a:latin typeface="Cambria"/>
                <a:cs typeface="Cambria"/>
              </a:rPr>
              <a:t>Le Portail QUILL a besoin d’une variété d’ensembles de tâches.</a:t>
            </a:r>
            <a:endParaRPr lang="fr-CA" dirty="0" smtClean="0">
              <a:latin typeface="Cambria"/>
              <a:cs typeface="Cambria"/>
            </a:endParaRPr>
          </a:p>
        </p:txBody>
      </p:sp>
      <p:sp>
        <p:nvSpPr>
          <p:cNvPr id="5" name="Slide Number Placeholder 4"/>
          <p:cNvSpPr>
            <a:spLocks noGrp="1"/>
          </p:cNvSpPr>
          <p:nvPr>
            <p:ph type="sldNum" sz="quarter" idx="12"/>
          </p:nvPr>
        </p:nvSpPr>
        <p:spPr/>
        <p:txBody>
          <a:bodyPr/>
          <a:lstStyle/>
          <a:p>
            <a:fld id="{03CC47C0-710F-4102-93F3-3EA852175FA5}" type="slidenum">
              <a:rPr lang="en-CA" sz="1200" smtClean="0"/>
              <a:pPr/>
              <a:t>49</a:t>
            </a:fld>
            <a:endParaRPr lang="en-CA" sz="1200" dirty="0"/>
          </a:p>
        </p:txBody>
      </p:sp>
    </p:spTree>
    <p:extLst>
      <p:ext uri="{BB962C8B-B14F-4D97-AF65-F5344CB8AC3E}">
        <p14:creationId xmlns:p14="http://schemas.microsoft.com/office/powerpoint/2010/main" val="18635226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CA" dirty="0" smtClean="0"/>
              <a:t>Ramsay/Tuer et coll. 2014</a:t>
            </a:r>
            <a:endParaRPr lang="fr-CA" dirty="0"/>
          </a:p>
        </p:txBody>
      </p:sp>
      <p:sp>
        <p:nvSpPr>
          <p:cNvPr id="23554" name="Rectangle 2"/>
          <p:cNvSpPr>
            <a:spLocks noGrp="1" noChangeArrowheads="1"/>
          </p:cNvSpPr>
          <p:nvPr>
            <p:ph type="title" idx="4294967295"/>
          </p:nvPr>
        </p:nvSpPr>
        <p:spPr>
          <a:xfrm>
            <a:off x="685800" y="228600"/>
            <a:ext cx="8229600" cy="838200"/>
          </a:xfrm>
        </p:spPr>
        <p:txBody>
          <a:bodyPr anchorCtr="0"/>
          <a:lstStyle/>
          <a:p>
            <a:pPr eaLnBrk="1" hangingPunct="1">
              <a:defRPr/>
            </a:pPr>
            <a:r>
              <a:rPr lang="fr-CA" sz="4300" b="1" dirty="0" smtClean="0">
                <a:latin typeface="Calibri"/>
                <a:cs typeface="Calibri"/>
              </a:rPr>
              <a:t>Ordre du jour – Partie A</a:t>
            </a:r>
          </a:p>
        </p:txBody>
      </p:sp>
      <p:sp>
        <p:nvSpPr>
          <p:cNvPr id="23555" name="Rectangle 3"/>
          <p:cNvSpPr>
            <a:spLocks noGrp="1" noChangeArrowheads="1"/>
          </p:cNvSpPr>
          <p:nvPr>
            <p:ph type="body" idx="4294967295"/>
          </p:nvPr>
        </p:nvSpPr>
        <p:spPr>
          <a:xfrm>
            <a:off x="381000" y="1371600"/>
            <a:ext cx="8382000" cy="4953000"/>
          </a:xfrm>
        </p:spPr>
        <p:txBody>
          <a:bodyPr>
            <a:normAutofit/>
          </a:bodyPr>
          <a:lstStyle/>
          <a:p>
            <a:pPr lvl="1"/>
            <a:r>
              <a:rPr lang="fr-CA" sz="2200" dirty="0" smtClean="0">
                <a:solidFill>
                  <a:srgbClr val="000000"/>
                </a:solidFill>
                <a:latin typeface="Cambria"/>
                <a:cs typeface="Cambria"/>
              </a:rPr>
              <a:t>Qu’est-ce qu’une tâche?</a:t>
            </a:r>
          </a:p>
          <a:p>
            <a:pPr lvl="1"/>
            <a:r>
              <a:rPr lang="fr-CA" dirty="0" smtClean="0">
                <a:solidFill>
                  <a:srgbClr val="000000"/>
                </a:solidFill>
                <a:latin typeface="Cambria"/>
                <a:cs typeface="Cambria"/>
              </a:rPr>
              <a:t>Tâches vs activités de développement des compétences</a:t>
            </a:r>
          </a:p>
          <a:p>
            <a:pPr lvl="1"/>
            <a:r>
              <a:rPr lang="fr-CA" sz="2200" dirty="0" smtClean="0">
                <a:solidFill>
                  <a:srgbClr val="000000"/>
                </a:solidFill>
                <a:latin typeface="Cambria"/>
                <a:cs typeface="Cambria"/>
              </a:rPr>
              <a:t>Fondements du cadre théorique</a:t>
            </a:r>
          </a:p>
          <a:p>
            <a:pPr lvl="1"/>
            <a:r>
              <a:rPr lang="fr-CA" dirty="0" smtClean="0">
                <a:solidFill>
                  <a:srgbClr val="000000"/>
                </a:solidFill>
                <a:latin typeface="Cambria"/>
                <a:cs typeface="Cambria"/>
              </a:rPr>
              <a:t>Les 3 étapes dans la création d’une tâche </a:t>
            </a:r>
          </a:p>
          <a:p>
            <a:pPr lvl="1"/>
            <a:r>
              <a:rPr lang="fr-CA" dirty="0" smtClean="0">
                <a:solidFill>
                  <a:srgbClr val="000000"/>
                </a:solidFill>
                <a:latin typeface="Cambria"/>
                <a:cs typeface="Cambria"/>
              </a:rPr>
              <a:t>Les 3 parties d’une tâche </a:t>
            </a:r>
          </a:p>
          <a:p>
            <a:pPr lvl="1"/>
            <a:r>
              <a:rPr lang="fr-CA" dirty="0" smtClean="0">
                <a:solidFill>
                  <a:srgbClr val="000000"/>
                </a:solidFill>
                <a:latin typeface="Cambria"/>
                <a:cs typeface="Cambria"/>
              </a:rPr>
              <a:t>Associer une tâche à une voie de transition </a:t>
            </a:r>
          </a:p>
          <a:p>
            <a:pPr lvl="1"/>
            <a:r>
              <a:rPr lang="fr-CA" dirty="0" smtClean="0">
                <a:solidFill>
                  <a:srgbClr val="000000"/>
                </a:solidFill>
                <a:latin typeface="Cambria"/>
                <a:cs typeface="Cambria"/>
              </a:rPr>
              <a:t>Introduction aux niveaux de complexité</a:t>
            </a:r>
          </a:p>
          <a:p>
            <a:pPr lvl="1"/>
            <a:r>
              <a:rPr lang="fr-CA" dirty="0" smtClean="0">
                <a:solidFill>
                  <a:srgbClr val="000000"/>
                </a:solidFill>
                <a:latin typeface="Cambria"/>
                <a:cs typeface="Cambria"/>
              </a:rPr>
              <a:t>Utiliser les tâches existantes et en créer davantage</a:t>
            </a:r>
            <a:endParaRPr lang="fr-CA" sz="2400" dirty="0" smtClean="0">
              <a:latin typeface="Cambria"/>
              <a:cs typeface="Cambria"/>
            </a:endParaRPr>
          </a:p>
          <a:p>
            <a:pPr>
              <a:buNone/>
            </a:pPr>
            <a:r>
              <a:rPr lang="fr-CA" sz="2400" dirty="0" smtClean="0">
                <a:latin typeface="Cambria"/>
                <a:cs typeface="Cambria"/>
              </a:rPr>
              <a:t>	</a:t>
            </a:r>
            <a:r>
              <a:rPr lang="fr-CA" sz="1800" dirty="0" smtClean="0">
                <a:latin typeface="Cambria"/>
                <a:cs typeface="Cambria"/>
              </a:rPr>
              <a:t>Adapté de : </a:t>
            </a:r>
            <a:r>
              <a:rPr lang="fr-CA" sz="1800" i="1" dirty="0">
                <a:cs typeface="Calibri"/>
              </a:rPr>
              <a:t>Le développement des activités d’apprentissage liées au milieu de travail</a:t>
            </a:r>
            <a:r>
              <a:rPr lang="fr-CA" sz="1800" i="1" dirty="0" smtClean="0">
                <a:latin typeface="Cambria"/>
                <a:cs typeface="Cambria"/>
              </a:rPr>
              <a:t>, </a:t>
            </a:r>
            <a:r>
              <a:rPr lang="fr-CA" sz="1800" dirty="0" err="1" smtClean="0">
                <a:latin typeface="Cambria"/>
                <a:cs typeface="Cambria"/>
              </a:rPr>
              <a:t>SkillPlan</a:t>
            </a:r>
            <a:r>
              <a:rPr lang="fr-CA" sz="1800" dirty="0" smtClean="0">
                <a:latin typeface="Cambria"/>
                <a:cs typeface="Cambria"/>
              </a:rPr>
              <a:t> BC 2007</a:t>
            </a:r>
            <a:r>
              <a:rPr lang="fr-CA" sz="1800" i="1" dirty="0" smtClean="0">
                <a:latin typeface="Cambria"/>
                <a:cs typeface="Cambria"/>
              </a:rPr>
              <a:t>; Essential </a:t>
            </a:r>
            <a:r>
              <a:rPr lang="fr-CA" sz="1800" i="1" dirty="0" err="1" smtClean="0">
                <a:latin typeface="Cambria"/>
                <a:cs typeface="Cambria"/>
              </a:rPr>
              <a:t>Skills</a:t>
            </a:r>
            <a:r>
              <a:rPr lang="fr-CA" sz="1800" i="1" dirty="0" smtClean="0">
                <a:latin typeface="Cambria"/>
                <a:cs typeface="Cambria"/>
              </a:rPr>
              <a:t> Workshop</a:t>
            </a:r>
            <a:r>
              <a:rPr lang="fr-CA" sz="1800" dirty="0" smtClean="0">
                <a:latin typeface="Cambria"/>
                <a:cs typeface="Cambria"/>
              </a:rPr>
              <a:t>, Jane Tuer; et </a:t>
            </a:r>
            <a:r>
              <a:rPr lang="fr-CA" sz="1800" i="1" dirty="0" err="1" smtClean="0">
                <a:latin typeface="Cambria"/>
                <a:cs typeface="Cambria"/>
              </a:rPr>
              <a:t>Through</a:t>
            </a:r>
            <a:r>
              <a:rPr lang="fr-CA" sz="1800" i="1" dirty="0" smtClean="0">
                <a:latin typeface="Cambria"/>
                <a:cs typeface="Cambria"/>
              </a:rPr>
              <a:t> the </a:t>
            </a:r>
            <a:r>
              <a:rPr lang="fr-CA" sz="1800" i="1" dirty="0" err="1" smtClean="0">
                <a:latin typeface="Cambria"/>
                <a:cs typeface="Cambria"/>
              </a:rPr>
              <a:t>Worker’s</a:t>
            </a:r>
            <a:r>
              <a:rPr lang="fr-CA" sz="1800" i="1" dirty="0" smtClean="0">
                <a:latin typeface="Cambria"/>
                <a:cs typeface="Cambria"/>
              </a:rPr>
              <a:t> </a:t>
            </a:r>
            <a:r>
              <a:rPr lang="fr-CA" sz="1800" i="1" dirty="0" err="1" smtClean="0">
                <a:latin typeface="Cambria"/>
                <a:cs typeface="Cambria"/>
              </a:rPr>
              <a:t>Eyes</a:t>
            </a:r>
            <a:r>
              <a:rPr lang="fr-CA" sz="1800" dirty="0" smtClean="0">
                <a:latin typeface="Cambria"/>
                <a:cs typeface="Cambria"/>
              </a:rPr>
              <a:t>, 2009</a:t>
            </a:r>
          </a:p>
        </p:txBody>
      </p:sp>
      <p:sp>
        <p:nvSpPr>
          <p:cNvPr id="3" name="Slide Number Placeholder 2"/>
          <p:cNvSpPr>
            <a:spLocks noGrp="1"/>
          </p:cNvSpPr>
          <p:nvPr>
            <p:ph type="sldNum" sz="quarter" idx="12"/>
          </p:nvPr>
        </p:nvSpPr>
        <p:spPr/>
        <p:txBody>
          <a:bodyPr/>
          <a:lstStyle/>
          <a:p>
            <a:fld id="{812CBFFD-8C11-4504-A23B-993D69A44123}" type="slidenum">
              <a:rPr lang="fr-CA" sz="1200" smtClean="0"/>
              <a:pPr/>
              <a:t>5</a:t>
            </a:fld>
            <a:endParaRPr lang="fr-CA" sz="1200"/>
          </a:p>
        </p:txBody>
      </p:sp>
    </p:spTree>
    <p:extLst>
      <p:ext uri="{BB962C8B-B14F-4D97-AF65-F5344CB8AC3E}">
        <p14:creationId xmlns:p14="http://schemas.microsoft.com/office/powerpoint/2010/main" val="26106846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883024"/>
          </a:xfrm>
        </p:spPr>
        <p:txBody>
          <a:bodyPr/>
          <a:lstStyle/>
          <a:p>
            <a:r>
              <a:rPr lang="fr-CA" b="1" dirty="0" smtClean="0"/>
              <a:t>À propos de vous</a:t>
            </a:r>
            <a:endParaRPr lang="fr-CA" b="1" dirty="0"/>
          </a:p>
        </p:txBody>
      </p:sp>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3" name="Slide Number Placeholder 2"/>
          <p:cNvSpPr>
            <a:spLocks noGrp="1"/>
          </p:cNvSpPr>
          <p:nvPr>
            <p:ph type="sldNum" sz="quarter" idx="12"/>
          </p:nvPr>
        </p:nvSpPr>
        <p:spPr/>
        <p:txBody>
          <a:bodyPr/>
          <a:lstStyle/>
          <a:p>
            <a:fld id="{812CBFFD-8C11-4504-A23B-993D69A44123}" type="slidenum">
              <a:rPr lang="en-CA" sz="1200" smtClean="0"/>
              <a:pPr/>
              <a:t>6</a:t>
            </a:fld>
            <a:endParaRPr lang="en-CA" sz="1200" dirty="0"/>
          </a:p>
        </p:txBody>
      </p:sp>
      <p:sp>
        <p:nvSpPr>
          <p:cNvPr id="5" name="TextBox 4"/>
          <p:cNvSpPr txBox="1"/>
          <p:nvPr/>
        </p:nvSpPr>
        <p:spPr>
          <a:xfrm>
            <a:off x="533400" y="1143000"/>
            <a:ext cx="8153400" cy="5478422"/>
          </a:xfrm>
          <a:prstGeom prst="rect">
            <a:avLst/>
          </a:prstGeom>
          <a:noFill/>
        </p:spPr>
        <p:txBody>
          <a:bodyPr wrap="square" rtlCol="0">
            <a:spAutoFit/>
          </a:bodyPr>
          <a:lstStyle/>
          <a:p>
            <a:r>
              <a:rPr lang="fr-CA" sz="2200" dirty="0" smtClean="0">
                <a:latin typeface="+mn-lt"/>
              </a:rPr>
              <a:t>En utilisant l’application « sondage », répondez aux questions ci-dessous :</a:t>
            </a:r>
          </a:p>
          <a:p>
            <a:endParaRPr lang="fr-CA" sz="2200" dirty="0" smtClean="0">
              <a:latin typeface="+mn-lt"/>
            </a:endParaRPr>
          </a:p>
          <a:p>
            <a:r>
              <a:rPr lang="fr-CA" sz="2100" dirty="0" smtClean="0">
                <a:latin typeface="+mn-lt"/>
              </a:rPr>
              <a:t>1. De quelle région faites-vous partie?</a:t>
            </a:r>
          </a:p>
          <a:p>
            <a:r>
              <a:rPr lang="fr-CA" sz="2100" dirty="0" smtClean="0">
                <a:latin typeface="+mn-lt"/>
              </a:rPr>
              <a:t>	Est, Ouest, Nord, Centre</a:t>
            </a:r>
          </a:p>
          <a:p>
            <a:pPr marL="266700" indent="-266700"/>
            <a:endParaRPr lang="fr-CA" sz="2100" dirty="0" smtClean="0">
              <a:latin typeface="+mn-lt"/>
            </a:endParaRPr>
          </a:p>
          <a:p>
            <a:pPr marL="266700" indent="-266700"/>
            <a:r>
              <a:rPr lang="fr-CA" sz="2100" dirty="0" smtClean="0">
                <a:latin typeface="+mn-lt"/>
              </a:rPr>
              <a:t>2. Êtes-vous un formateur, un gestionnaire/coordonnateur, les deux ou autre? (veuillez préciser votre titre professionnel)</a:t>
            </a:r>
          </a:p>
          <a:p>
            <a:pPr marL="266700" indent="-266700"/>
            <a:endParaRPr lang="fr-CA" sz="2100" dirty="0" smtClean="0">
              <a:latin typeface="+mn-lt"/>
            </a:endParaRPr>
          </a:p>
          <a:p>
            <a:pPr marL="266700" indent="-266700"/>
            <a:r>
              <a:rPr lang="fr-CA" sz="2100" dirty="0" smtClean="0">
                <a:latin typeface="+mn-lt"/>
              </a:rPr>
              <a:t>3. Dans quel secteur travaillez-vous?</a:t>
            </a:r>
          </a:p>
          <a:p>
            <a:pPr marL="266700" indent="-266700"/>
            <a:r>
              <a:rPr lang="fr-CA" sz="2100" dirty="0" smtClean="0">
                <a:latin typeface="+mn-lt"/>
              </a:rPr>
              <a:t>	communautaire, scolaire (conseil scolaire) ou collégial</a:t>
            </a:r>
          </a:p>
          <a:p>
            <a:pPr marL="266700" indent="-266700">
              <a:buFont typeface="+mj-lt"/>
              <a:buAutoNum type="arabicPeriod"/>
            </a:pPr>
            <a:endParaRPr lang="fr-CA" sz="2100" dirty="0" smtClean="0">
              <a:latin typeface="+mn-lt"/>
            </a:endParaRPr>
          </a:p>
          <a:p>
            <a:pPr marL="266700" indent="-266700"/>
            <a:r>
              <a:rPr lang="fr-CA" sz="2100" dirty="0" smtClean="0">
                <a:latin typeface="+mn-lt"/>
              </a:rPr>
              <a:t>4. Veuillez indiquer votre niveau de compréhension quant à la création d’activités d’apprentissage axées sur les tâches. </a:t>
            </a:r>
          </a:p>
          <a:p>
            <a:pPr marL="266700" indent="-266700" algn="ctr"/>
            <a:r>
              <a:rPr lang="fr-CA" sz="2200" dirty="0" smtClean="0">
                <a:latin typeface="+mn-lt"/>
              </a:rPr>
              <a:t>	</a:t>
            </a:r>
            <a:r>
              <a:rPr lang="fr-CA" sz="2000" dirty="0" smtClean="0">
                <a:latin typeface="+mn-lt"/>
              </a:rPr>
              <a:t>1 – faible (besoin plus de renseignements); 2 – moyen; </a:t>
            </a:r>
          </a:p>
          <a:p>
            <a:pPr marL="266700" indent="-266700" algn="ctr"/>
            <a:r>
              <a:rPr lang="fr-CA" sz="2000" dirty="0" smtClean="0">
                <a:latin typeface="+mn-lt"/>
              </a:rPr>
              <a:t>3 – bon; 4 – très bon</a:t>
            </a:r>
          </a:p>
        </p:txBody>
      </p:sp>
    </p:spTree>
    <p:extLst>
      <p:ext uri="{BB962C8B-B14F-4D97-AF65-F5344CB8AC3E}">
        <p14:creationId xmlns:p14="http://schemas.microsoft.com/office/powerpoint/2010/main" val="66999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9976"/>
            <a:ext cx="8042276" cy="1035424"/>
          </a:xfrm>
        </p:spPr>
        <p:txBody>
          <a:bodyPr/>
          <a:lstStyle/>
          <a:p>
            <a:r>
              <a:rPr lang="fr-CA" b="1" dirty="0" smtClean="0">
                <a:latin typeface="Calibri"/>
              </a:rPr>
              <a:t>Qu’est-ce qu’une tâche?*</a:t>
            </a:r>
            <a:endParaRPr lang="fr-CA" b="1" dirty="0">
              <a:latin typeface="Calibri"/>
            </a:endParaRPr>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304800" y="1524000"/>
            <a:ext cx="8534400" cy="4432837"/>
          </a:xfrm>
          <a:prstGeom prst="rect">
            <a:avLst/>
          </a:prstGeom>
          <a:noFill/>
        </p:spPr>
        <p:txBody>
          <a:bodyPr wrap="square" rtlCol="0">
            <a:spAutoFit/>
          </a:bodyPr>
          <a:lstStyle/>
          <a:p>
            <a:pPr>
              <a:lnSpc>
                <a:spcPts val="3080"/>
              </a:lnSpc>
            </a:pPr>
            <a:r>
              <a:rPr lang="fr-CA" sz="2400" dirty="0" smtClean="0">
                <a:latin typeface="Cambria"/>
              </a:rPr>
              <a:t>Une activité d’apprentissage axée sur les tâches ou un </a:t>
            </a:r>
            <a:r>
              <a:rPr lang="fr-CA" sz="2400" b="1" dirty="0" smtClean="0">
                <a:latin typeface="Cambria"/>
              </a:rPr>
              <a:t>ensemble de tâches </a:t>
            </a:r>
            <a:r>
              <a:rPr lang="fr-CA" sz="2400" dirty="0" smtClean="0">
                <a:latin typeface="Cambria"/>
              </a:rPr>
              <a:t>est un ensemble de questions qui a comme but de reproduire une expérience authentique que l’apprenant peut être appelé à vivre dans l’une des cinq voies de transition suivante : emploi, études secondaires, études postsecondaires, formation en apprentissage et autonomie.</a:t>
            </a:r>
          </a:p>
          <a:p>
            <a:pPr>
              <a:lnSpc>
                <a:spcPts val="3080"/>
              </a:lnSpc>
            </a:pPr>
            <a:r>
              <a:rPr lang="fr-CA" sz="2400" dirty="0" smtClean="0">
                <a:latin typeface="Cambria"/>
              </a:rPr>
              <a:t>L’accent est mis sur l’authenticité (situation, conditions de réalisation et choix du document) ainsi que sur l’</a:t>
            </a:r>
            <a:r>
              <a:rPr lang="fr-CA" sz="2400" b="1" dirty="0" smtClean="0">
                <a:latin typeface="Cambria"/>
              </a:rPr>
              <a:t>utilisation des compétences </a:t>
            </a:r>
            <a:r>
              <a:rPr lang="fr-CA" sz="2400" dirty="0" smtClean="0">
                <a:latin typeface="Cambria"/>
              </a:rPr>
              <a:t>pour accomplir l’ensemble de tâches. Cela ressemble à une démonstration des apprentissages, c’est-à-dire une occasion de démontrer le progrès de l’apprentissage.</a:t>
            </a:r>
            <a:endParaRPr lang="fr-CA" sz="2400" dirty="0">
              <a:latin typeface="Cambria"/>
            </a:endParaRPr>
          </a:p>
        </p:txBody>
      </p:sp>
      <p:sp>
        <p:nvSpPr>
          <p:cNvPr id="5" name="Slide Number Placeholder 4"/>
          <p:cNvSpPr>
            <a:spLocks noGrp="1"/>
          </p:cNvSpPr>
          <p:nvPr>
            <p:ph type="sldNum" sz="quarter" idx="12"/>
          </p:nvPr>
        </p:nvSpPr>
        <p:spPr/>
        <p:txBody>
          <a:bodyPr/>
          <a:lstStyle/>
          <a:p>
            <a:fld id="{03CC47C0-710F-4102-93F3-3EA852175FA5}" type="slidenum">
              <a:rPr lang="en-CA" sz="1200" smtClean="0"/>
              <a:pPr/>
              <a:t>7</a:t>
            </a:fld>
            <a:endParaRPr lang="en-CA" sz="1200" dirty="0"/>
          </a:p>
        </p:txBody>
      </p:sp>
      <p:sp>
        <p:nvSpPr>
          <p:cNvPr id="6" name="TextBox 5"/>
          <p:cNvSpPr txBox="1"/>
          <p:nvPr/>
        </p:nvSpPr>
        <p:spPr>
          <a:xfrm>
            <a:off x="1524000" y="6019800"/>
            <a:ext cx="5715000" cy="369332"/>
          </a:xfrm>
          <a:prstGeom prst="rect">
            <a:avLst/>
          </a:prstGeom>
          <a:noFill/>
        </p:spPr>
        <p:txBody>
          <a:bodyPr wrap="square" rtlCol="0">
            <a:spAutoFit/>
          </a:bodyPr>
          <a:lstStyle/>
          <a:p>
            <a:pPr algn="ctr"/>
            <a:r>
              <a:rPr lang="fr-CA" b="1" dirty="0" smtClean="0">
                <a:latin typeface="+mn-lt"/>
              </a:rPr>
              <a:t>* Veuillez consulter la page 3 du </a:t>
            </a:r>
            <a:r>
              <a:rPr lang="fr-CA" b="1" i="1" dirty="0" smtClean="0">
                <a:latin typeface="+mn-lt"/>
              </a:rPr>
              <a:t>Guide du formateur</a:t>
            </a:r>
            <a:r>
              <a:rPr lang="fr-CA" b="1" dirty="0" smtClean="0">
                <a:latin typeface="+mn-lt"/>
              </a:rPr>
              <a:t>.</a:t>
            </a:r>
            <a:endParaRPr lang="fr-CA" b="1" i="1" dirty="0">
              <a:latin typeface="+mn-lt"/>
            </a:endParaRPr>
          </a:p>
        </p:txBody>
      </p:sp>
    </p:spTree>
    <p:extLst>
      <p:ext uri="{BB962C8B-B14F-4D97-AF65-F5344CB8AC3E}">
        <p14:creationId xmlns:p14="http://schemas.microsoft.com/office/powerpoint/2010/main" val="23140996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9224"/>
          </a:xfrm>
        </p:spPr>
        <p:txBody>
          <a:bodyPr/>
          <a:lstStyle/>
          <a:p>
            <a:r>
              <a:rPr lang="fr-CA" b="1" smtClean="0"/>
              <a:t>Ensemble de tâches</a:t>
            </a:r>
            <a:endParaRPr lang="fr-CA" b="1"/>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381000" y="1219200"/>
            <a:ext cx="8610600" cy="4801315"/>
          </a:xfrm>
          <a:prstGeom prst="rect">
            <a:avLst/>
          </a:prstGeom>
          <a:noFill/>
        </p:spPr>
        <p:txBody>
          <a:bodyPr wrap="square" rtlCol="0">
            <a:spAutoFit/>
          </a:bodyPr>
          <a:lstStyle/>
          <a:p>
            <a:r>
              <a:rPr lang="fr-CA" sz="2300" dirty="0" smtClean="0">
                <a:latin typeface="Cambria"/>
              </a:rPr>
              <a:t>Nous utiliserons le terme « ensemble de tâches » au fil de cette séance de webinaires. </a:t>
            </a:r>
            <a:endParaRPr lang="fr-CA" sz="2300" dirty="0">
              <a:latin typeface="Cambria"/>
            </a:endParaRPr>
          </a:p>
          <a:p>
            <a:endParaRPr lang="fr-CA" sz="2300" dirty="0" smtClean="0">
              <a:latin typeface="Cambria"/>
            </a:endParaRPr>
          </a:p>
          <a:p>
            <a:pPr>
              <a:spcBef>
                <a:spcPts val="600"/>
              </a:spcBef>
            </a:pPr>
            <a:r>
              <a:rPr lang="fr-CA" sz="2300" dirty="0" smtClean="0">
                <a:latin typeface="Cambria"/>
              </a:rPr>
              <a:t>Ensemble de tâches :</a:t>
            </a:r>
          </a:p>
          <a:p>
            <a:pPr>
              <a:spcBef>
                <a:spcPts val="600"/>
              </a:spcBef>
            </a:pPr>
            <a:r>
              <a:rPr lang="fr-CA" sz="2300" dirty="0" smtClean="0">
                <a:latin typeface="Cambria"/>
              </a:rPr>
              <a:t>3 questions ou + associées au même document authentique </a:t>
            </a:r>
          </a:p>
          <a:p>
            <a:pPr marL="285750" indent="-285750">
              <a:spcBef>
                <a:spcPts val="600"/>
              </a:spcBef>
              <a:buFont typeface="Arial"/>
              <a:buChar char="•"/>
            </a:pPr>
            <a:r>
              <a:rPr lang="fr-CA" sz="2300" dirty="0" smtClean="0">
                <a:latin typeface="Cambria"/>
              </a:rPr>
              <a:t>Chaque question ou « tâche » est indépendante l’une de l’autre.</a:t>
            </a:r>
          </a:p>
          <a:p>
            <a:pPr marL="285750" indent="-285750">
              <a:spcBef>
                <a:spcPts val="600"/>
              </a:spcBef>
              <a:buFont typeface="Arial"/>
              <a:buChar char="•"/>
            </a:pPr>
            <a:r>
              <a:rPr lang="fr-CA" sz="2300" dirty="0" smtClean="0">
                <a:latin typeface="Cambria"/>
              </a:rPr>
              <a:t>La réponse à l’une des questions n’influence pas les autres réponses. </a:t>
            </a:r>
          </a:p>
          <a:p>
            <a:pPr marL="285750" indent="-285750">
              <a:spcBef>
                <a:spcPts val="600"/>
              </a:spcBef>
              <a:buFont typeface="Arial"/>
              <a:buChar char="•"/>
            </a:pPr>
            <a:r>
              <a:rPr lang="fr-CA" sz="2300" dirty="0" smtClean="0">
                <a:latin typeface="Cambria"/>
              </a:rPr>
              <a:t>L’ensemble est organisé par ordre de difficulté croissant.</a:t>
            </a:r>
          </a:p>
          <a:p>
            <a:pPr marL="285750" indent="-285750">
              <a:spcBef>
                <a:spcPts val="600"/>
              </a:spcBef>
              <a:buFont typeface="Arial"/>
              <a:buChar char="•"/>
            </a:pPr>
            <a:r>
              <a:rPr lang="fr-CA" sz="2300" dirty="0" smtClean="0">
                <a:latin typeface="Cambria"/>
              </a:rPr>
              <a:t>En procédant par niveau de complexité, l’apprenant gagne de la confiance, développe ses compétences et met en application ses apprentissages.</a:t>
            </a:r>
            <a:endParaRPr lang="fr-CA" sz="2300" dirty="0">
              <a:latin typeface="Cambria"/>
            </a:endParaRPr>
          </a:p>
        </p:txBody>
      </p:sp>
      <p:sp>
        <p:nvSpPr>
          <p:cNvPr id="5" name="Slide Number Placeholder 4"/>
          <p:cNvSpPr>
            <a:spLocks noGrp="1"/>
          </p:cNvSpPr>
          <p:nvPr>
            <p:ph type="sldNum" sz="quarter" idx="12"/>
          </p:nvPr>
        </p:nvSpPr>
        <p:spPr/>
        <p:txBody>
          <a:bodyPr/>
          <a:lstStyle/>
          <a:p>
            <a:fld id="{03CC47C0-710F-4102-93F3-3EA852175FA5}" type="slidenum">
              <a:rPr lang="en-CA" sz="1200" smtClean="0"/>
              <a:pPr/>
              <a:t>8</a:t>
            </a:fld>
            <a:endParaRPr lang="en-CA" sz="1200" dirty="0"/>
          </a:p>
        </p:txBody>
      </p:sp>
    </p:spTree>
    <p:extLst>
      <p:ext uri="{BB962C8B-B14F-4D97-AF65-F5344CB8AC3E}">
        <p14:creationId xmlns:p14="http://schemas.microsoft.com/office/powerpoint/2010/main" val="2567518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11624"/>
          </a:xfrm>
        </p:spPr>
        <p:txBody>
          <a:bodyPr/>
          <a:lstStyle/>
          <a:p>
            <a:r>
              <a:rPr lang="fr-CA" b="1" dirty="0" smtClean="0"/>
              <a:t>« Faites semblant d’être… »</a:t>
            </a:r>
            <a:endParaRPr lang="fr-CA"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533400" y="1905000"/>
            <a:ext cx="8305800" cy="2708434"/>
          </a:xfrm>
          <a:prstGeom prst="rect">
            <a:avLst/>
          </a:prstGeom>
          <a:noFill/>
        </p:spPr>
        <p:txBody>
          <a:bodyPr wrap="square" rtlCol="0">
            <a:spAutoFit/>
          </a:bodyPr>
          <a:lstStyle/>
          <a:p>
            <a:pPr>
              <a:spcBef>
                <a:spcPts val="1800"/>
              </a:spcBef>
            </a:pPr>
            <a:r>
              <a:rPr lang="fr-CA" sz="2800" dirty="0" smtClean="0">
                <a:latin typeface="Cambria"/>
                <a:cs typeface="Cambria"/>
              </a:rPr>
              <a:t>Quelques précisions…</a:t>
            </a:r>
          </a:p>
          <a:p>
            <a:pPr>
              <a:spcBef>
                <a:spcPts val="1800"/>
              </a:spcBef>
            </a:pPr>
            <a:r>
              <a:rPr lang="fr-CA" sz="2800" dirty="0" smtClean="0">
                <a:latin typeface="Cambria"/>
                <a:cs typeface="Cambria"/>
              </a:rPr>
              <a:t>Les tâches authentiques ne comprennent pas de scénarios ni de jeux de rôle. </a:t>
            </a:r>
          </a:p>
          <a:p>
            <a:pPr>
              <a:spcBef>
                <a:spcPts val="1800"/>
              </a:spcBef>
            </a:pPr>
            <a:r>
              <a:rPr lang="fr-CA" sz="2800" dirty="0" smtClean="0">
                <a:latin typeface="Cambria"/>
                <a:cs typeface="Cambria"/>
              </a:rPr>
              <a:t>Plutôt, on tente de recréer un contexte réaliste pour chacune des activités d’apprentissage. </a:t>
            </a:r>
            <a:endParaRPr lang="fr-CA" sz="2800" dirty="0">
              <a:latin typeface="Cambria"/>
              <a:cs typeface="Cambria"/>
            </a:endParaRPr>
          </a:p>
        </p:txBody>
      </p:sp>
      <p:sp>
        <p:nvSpPr>
          <p:cNvPr id="5" name="Slide Number Placeholder 4"/>
          <p:cNvSpPr>
            <a:spLocks noGrp="1"/>
          </p:cNvSpPr>
          <p:nvPr>
            <p:ph type="sldNum" sz="quarter" idx="12"/>
          </p:nvPr>
        </p:nvSpPr>
        <p:spPr/>
        <p:txBody>
          <a:bodyPr/>
          <a:lstStyle/>
          <a:p>
            <a:fld id="{03CC47C0-710F-4102-93F3-3EA852175FA5}" type="slidenum">
              <a:rPr lang="en-CA" sz="1200" smtClean="0"/>
              <a:pPr/>
              <a:t>9</a:t>
            </a:fld>
            <a:endParaRPr lang="en-CA" sz="1200" dirty="0"/>
          </a:p>
        </p:txBody>
      </p:sp>
    </p:spTree>
    <p:extLst>
      <p:ext uri="{BB962C8B-B14F-4D97-AF65-F5344CB8AC3E}">
        <p14:creationId xmlns:p14="http://schemas.microsoft.com/office/powerpoint/2010/main" val="4225880395"/>
      </p:ext>
    </p:extLst>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14247</TotalTime>
  <Words>8602</Words>
  <Application>Microsoft Macintosh PowerPoint</Application>
  <PresentationFormat>Présentation à l'écran (4:3)</PresentationFormat>
  <Paragraphs>1087</Paragraphs>
  <Slides>49</Slides>
  <Notes>49</Notes>
  <HiddenSlides>0</HiddenSlides>
  <MMClips>0</MMClips>
  <ScaleCrop>false</ScaleCrop>
  <HeadingPairs>
    <vt:vector size="4" baseType="variant">
      <vt:variant>
        <vt:lpstr>Thème</vt:lpstr>
      </vt:variant>
      <vt:variant>
        <vt:i4>3</vt:i4>
      </vt:variant>
      <vt:variant>
        <vt:lpstr>Titres des diapositives</vt:lpstr>
      </vt:variant>
      <vt:variant>
        <vt:i4>49</vt:i4>
      </vt:variant>
    </vt:vector>
  </HeadingPairs>
  <TitlesOfParts>
    <vt:vector size="52" baseType="lpstr">
      <vt:lpstr>Proposal</vt:lpstr>
      <vt:lpstr>Custom Design</vt:lpstr>
      <vt:lpstr>Breeze</vt:lpstr>
      <vt:lpstr>Présentation PowerPoint</vt:lpstr>
      <vt:lpstr>Ordre du jour du Webinaire*</vt:lpstr>
      <vt:lpstr>Objectifs et résultats</vt:lpstr>
      <vt:lpstr>Attentes et Postulats</vt:lpstr>
      <vt:lpstr>Ordre du jour – Partie A</vt:lpstr>
      <vt:lpstr>À propos de vous</vt:lpstr>
      <vt:lpstr>Qu’est-ce qu’une tâche?*</vt:lpstr>
      <vt:lpstr>Ensemble de tâches</vt:lpstr>
      <vt:lpstr>« Faites semblant d’être… »</vt:lpstr>
      <vt:lpstr>Tâches vs développement des compétences</vt:lpstr>
      <vt:lpstr>Adapter la tâche!</vt:lpstr>
      <vt:lpstr>Spirale d’apprentissage</vt:lpstr>
      <vt:lpstr>Taxonomie de Bloom</vt:lpstr>
      <vt:lpstr>Taxonomie de Mosenthal Tableau périodique de l’apprentissage</vt:lpstr>
      <vt:lpstr>TID, TT, TA</vt:lpstr>
      <vt:lpstr>Ce qui rend une tâche complexe</vt:lpstr>
      <vt:lpstr>Ce qui rend une tâche complexe</vt:lpstr>
      <vt:lpstr>Les compétences essentielles et le CLAO</vt:lpstr>
      <vt:lpstr>Plus de renseignements  au sujet du CLAO</vt:lpstr>
      <vt:lpstr>Présentation PowerPoint</vt:lpstr>
      <vt:lpstr>5 voies de transition en AFB</vt:lpstr>
      <vt:lpstr>Qu’est-ce qu’une tâche liée à l’emploi?</vt:lpstr>
      <vt:lpstr> Pourquoi utiliser des activités liées à l’emploi  pour les apprenants des voies de transition « Emploi/Formation en apprentissage »?</vt:lpstr>
      <vt:lpstr>Qu’est-ce qu’une tâche pédagogique? </vt:lpstr>
      <vt:lpstr>Qu’est-ce qu’une tâche liée à l’autonomie?</vt:lpstr>
      <vt:lpstr>3 étapes pour développer des activités d’apprentissage liées à une voie de transition</vt:lpstr>
      <vt:lpstr>3 parties d’une activité d’apprentissage</vt:lpstr>
      <vt:lpstr>Présentation PowerPoint</vt:lpstr>
      <vt:lpstr>Présentation PowerPoint</vt:lpstr>
      <vt:lpstr>Présentation PowerPoint</vt:lpstr>
      <vt:lpstr>Complexity</vt:lpstr>
      <vt:lpstr>Utiliser du matériel existant</vt:lpstr>
      <vt:lpstr>Ordre du jour – Partie B</vt:lpstr>
      <vt:lpstr>Présentation PowerPoint</vt:lpstr>
      <vt:lpstr>Étape 1</vt:lpstr>
      <vt:lpstr>Étape 1</vt:lpstr>
      <vt:lpstr>Caractéristiques d’un bon document*</vt:lpstr>
      <vt:lpstr>Un bon document :</vt:lpstr>
      <vt:lpstr>Un bon document :</vt:lpstr>
      <vt:lpstr>Éviter les documents</vt:lpstr>
      <vt:lpstr>Liste de contrôle des documents*</vt:lpstr>
      <vt:lpstr>Liste de contrôle des documents suite</vt:lpstr>
      <vt:lpstr>Exercice Est-ce un bon document?</vt:lpstr>
      <vt:lpstr>Présentation PowerPoint</vt:lpstr>
      <vt:lpstr>Présentation PowerPoint</vt:lpstr>
      <vt:lpstr>Présentation PowerPoint</vt:lpstr>
      <vt:lpstr>Trouver des documents authentiques</vt:lpstr>
      <vt:lpstr>Jeu-questionnaire – Partie A et B</vt:lpstr>
      <vt:lpstr>Vos devoirs</vt:lpstr>
    </vt:vector>
  </TitlesOfParts>
  <Company>QUILL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documents to learning activities</dc:title>
  <dc:creator>Cindy Davidson</dc:creator>
  <cp:lastModifiedBy>Révidaction   </cp:lastModifiedBy>
  <cp:revision>1049</cp:revision>
  <cp:lastPrinted>2014-03-20T20:42:13Z</cp:lastPrinted>
  <dcterms:created xsi:type="dcterms:W3CDTF">2012-01-24T15:01:43Z</dcterms:created>
  <dcterms:modified xsi:type="dcterms:W3CDTF">2014-03-20T20:43:36Z</dcterms:modified>
</cp:coreProperties>
</file>